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10"/>
  </p:notesMasterIdLst>
  <p:sldIdLst>
    <p:sldId id="256" r:id="rId2"/>
    <p:sldId id="258" r:id="rId3"/>
    <p:sldId id="257" r:id="rId4"/>
    <p:sldId id="259" r:id="rId5"/>
    <p:sldId id="262" r:id="rId6"/>
    <p:sldId id="263" r:id="rId7"/>
    <p:sldId id="260" r:id="rId8"/>
    <p:sldId id="261" r:id="rId9"/>
  </p:sldIdLst>
  <p:sldSz cx="12192000" cy="6858000"/>
  <p:notesSz cx="6858000" cy="9144000"/>
  <p:embeddedFontLst>
    <p:embeddedFont>
      <p:font typeface="B Zar" panose="00000400000000000000" pitchFamily="2" charset="-78"/>
      <p:regular r:id="rId11"/>
      <p:bold r:id="rId12"/>
    </p:embeddedFont>
    <p:embeddedFont>
      <p:font typeface="Trebuchet MS" panose="020B0603020202020204" pitchFamily="34" charset="0"/>
      <p:regular r:id="rId13"/>
      <p:bold r:id="rId14"/>
      <p:italic r:id="rId15"/>
      <p:boldItalic r:id="rId16"/>
    </p:embeddedFont>
    <p:embeddedFont>
      <p:font typeface="B Nazanin" panose="00000400000000000000" pitchFamily="2" charset="-78"/>
      <p:regular r:id="rId17"/>
      <p:bold r:id="rId18"/>
    </p:embeddedFont>
    <p:embeddedFont>
      <p:font typeface="Calibri" panose="020F0502020204030204" pitchFamily="34" charset="0"/>
      <p:regular r:id="rId19"/>
      <p:bold r:id="rId20"/>
      <p:italic r:id="rId21"/>
      <p:boldItalic r:id="rId22"/>
    </p:embeddedFont>
    <p:embeddedFont>
      <p:font typeface="Arial Rounded MT Bold" panose="020F0704030504030204" pitchFamily="34" charset="0"/>
      <p:regular r:id="rId23"/>
    </p:embeddedFont>
  </p:embeddedFontLst>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660"/>
  </p:normalViewPr>
  <p:slideViewPr>
    <p:cSldViewPr snapToGrid="0">
      <p:cViewPr varScale="1">
        <p:scale>
          <a:sx n="71" d="100"/>
          <a:sy n="71" d="100"/>
        </p:scale>
        <p:origin x="4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256212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12/5/2020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580C37-076B-46AE-AD2F-2EA9B508B72E}"/>
              </a:ext>
            </a:extLst>
          </p:cNvPr>
          <p:cNvSpPr>
            <a:spLocks noGrp="1"/>
          </p:cNvSpPr>
          <p:nvPr>
            <p:ph type="ctrTitle"/>
          </p:nvPr>
        </p:nvSpPr>
        <p:spPr>
          <a:xfrm>
            <a:off x="249834" y="2672780"/>
            <a:ext cx="8574622" cy="1388534"/>
          </a:xfrm>
        </p:spPr>
        <p:txBody>
          <a:bodyPr>
            <a:normAutofit/>
          </a:bodyPr>
          <a:lstStyle/>
          <a:p>
            <a:pPr algn="ctr"/>
            <a:r>
              <a:rPr lang="fa-IR" sz="2800">
                <a:cs typeface="B Nazanin" panose="00000400000000000000" pitchFamily="2" charset="-78"/>
              </a:rPr>
              <a:t>بررسی حضورآنزیم لیپاز درباکتری تجزیه کننده نفت خاک دانشگاه بوعلی سینا</a:t>
            </a:r>
            <a:br>
              <a:rPr lang="fa-IR" sz="2800">
                <a:cs typeface="B Nazanin" panose="00000400000000000000" pitchFamily="2" charset="-78"/>
              </a:rPr>
            </a:br>
            <a:endParaRPr lang="en-US" sz="2800" dirty="0">
              <a:cs typeface="B Nazanin" panose="00000400000000000000" pitchFamily="2" charset="-78"/>
            </a:endParaRPr>
          </a:p>
        </p:txBody>
      </p:sp>
      <p:sp>
        <p:nvSpPr>
          <p:cNvPr id="3" name="Subtitle 2">
            <a:extLst>
              <a:ext uri="{FF2B5EF4-FFF2-40B4-BE49-F238E27FC236}">
                <a16:creationId xmlns="" xmlns:a16="http://schemas.microsoft.com/office/drawing/2014/main" id="{F1274B40-854A-4A80-BBAD-623C137424D1}"/>
              </a:ext>
            </a:extLst>
          </p:cNvPr>
          <p:cNvSpPr>
            <a:spLocks noGrp="1"/>
          </p:cNvSpPr>
          <p:nvPr>
            <p:ph type="subTitle" idx="1"/>
          </p:nvPr>
        </p:nvSpPr>
        <p:spPr>
          <a:xfrm>
            <a:off x="903767" y="4693665"/>
            <a:ext cx="7920689" cy="1117687"/>
          </a:xfrm>
        </p:spPr>
        <p:txBody>
          <a:bodyPr>
            <a:normAutofit fontScale="92500"/>
          </a:bodyPr>
          <a:lstStyle/>
          <a:p>
            <a:pPr marL="342900" indent="-342900" algn="just" rtl="1">
              <a:buFont typeface="Arial" panose="020B0604020202020204" pitchFamily="34" charset="0"/>
              <a:buChar char="•"/>
            </a:pPr>
            <a:r>
              <a:rPr lang="fa-IR" b="1" dirty="0">
                <a:cs typeface="B Nazanin" panose="00000400000000000000" pitchFamily="2" charset="-78"/>
              </a:rPr>
              <a:t>لیلا رسولی</a:t>
            </a:r>
            <a:r>
              <a:rPr lang="en-US" b="1" dirty="0">
                <a:cs typeface="B Nazanin" panose="00000400000000000000" pitchFamily="2" charset="-78"/>
              </a:rPr>
              <a:t>*</a:t>
            </a:r>
            <a:r>
              <a:rPr lang="fa-IR" b="1" dirty="0">
                <a:cs typeface="B Nazanin" panose="00000400000000000000" pitchFamily="2" charset="-78"/>
              </a:rPr>
              <a:t> دانشجوی کارشناسی ارشد بیوتکنولوژی دانشکده کشاورزی دانشگاه بوعلی سینا همدان</a:t>
            </a:r>
          </a:p>
          <a:p>
            <a:pPr marL="342900" indent="-342900" algn="just" rtl="1">
              <a:buFont typeface="Arial" panose="020B0604020202020204" pitchFamily="34" charset="0"/>
              <a:buChar char="•"/>
            </a:pPr>
            <a:r>
              <a:rPr lang="fa-IR" b="1" dirty="0">
                <a:cs typeface="B Nazanin" panose="00000400000000000000" pitchFamily="2" charset="-78"/>
              </a:rPr>
              <a:t>سنبل ناظری دانشیار گروه بیوتکنولوژی، دانشکده کشاورزی،  دانشگاه بوعلی سینا همدان</a:t>
            </a:r>
          </a:p>
          <a:p>
            <a:pPr marL="342900" indent="-342900" algn="just" rtl="1">
              <a:buFont typeface="Arial" panose="020B0604020202020204" pitchFamily="34" charset="0"/>
              <a:buChar char="•"/>
            </a:pPr>
            <a:endParaRPr lang="en-US" b="1" dirty="0">
              <a:cs typeface="B Nazanin" panose="00000400000000000000" pitchFamily="2" charset="-78"/>
            </a:endParaRPr>
          </a:p>
        </p:txBody>
      </p:sp>
      <p:sp>
        <p:nvSpPr>
          <p:cNvPr id="13" name="TextBox 12">
            <a:extLst>
              <a:ext uri="{FF2B5EF4-FFF2-40B4-BE49-F238E27FC236}">
                <a16:creationId xmlns="" xmlns:a16="http://schemas.microsoft.com/office/drawing/2014/main" id="{02AD0DFD-457D-4A68-9595-602EA6599C5E}"/>
              </a:ext>
            </a:extLst>
          </p:cNvPr>
          <p:cNvSpPr txBox="1"/>
          <p:nvPr/>
        </p:nvSpPr>
        <p:spPr>
          <a:xfrm>
            <a:off x="9422250" y="2672780"/>
            <a:ext cx="2519916" cy="1323439"/>
          </a:xfrm>
          <a:prstGeom prst="rect">
            <a:avLst/>
          </a:prstGeom>
          <a:noFill/>
        </p:spPr>
        <p:txBody>
          <a:bodyPr wrap="square" rtlCol="0">
            <a:spAutoFit/>
          </a:bodyPr>
          <a:lstStyle/>
          <a:p>
            <a:pPr algn="ctr" rtl="1"/>
            <a:r>
              <a:rPr lang="fa-IR" sz="2000">
                <a:cs typeface="B Nazanin" panose="00000400000000000000" pitchFamily="2" charset="-78"/>
              </a:rPr>
              <a:t>گروه آموزشی بیوتکنولوژی،</a:t>
            </a:r>
            <a:r>
              <a:rPr lang="fa-IR" sz="2000" dirty="0">
                <a:cs typeface="B Nazanin" panose="00000400000000000000" pitchFamily="2" charset="-78"/>
              </a:rPr>
              <a:t/>
            </a:r>
            <a:br>
              <a:rPr lang="fa-IR" sz="2000" dirty="0">
                <a:cs typeface="B Nazanin" panose="00000400000000000000" pitchFamily="2" charset="-78"/>
              </a:rPr>
            </a:br>
            <a:r>
              <a:rPr lang="fa-IR" sz="2000" dirty="0">
                <a:cs typeface="B Nazanin" panose="00000400000000000000" pitchFamily="2" charset="-78"/>
              </a:rPr>
              <a:t> </a:t>
            </a:r>
            <a:r>
              <a:rPr lang="fa-IR" sz="2000">
                <a:cs typeface="B Nazanin" panose="00000400000000000000" pitchFamily="2" charset="-78"/>
              </a:rPr>
              <a:t>دانشکده کشاورزی،</a:t>
            </a:r>
            <a:r>
              <a:rPr lang="fa-IR" sz="2000" dirty="0">
                <a:cs typeface="B Nazanin" panose="00000400000000000000" pitchFamily="2" charset="-78"/>
              </a:rPr>
              <a:t/>
            </a:r>
            <a:br>
              <a:rPr lang="fa-IR" sz="2000" dirty="0">
                <a:cs typeface="B Nazanin" panose="00000400000000000000" pitchFamily="2" charset="-78"/>
              </a:rPr>
            </a:br>
            <a:r>
              <a:rPr lang="fa-IR" sz="2000" dirty="0">
                <a:cs typeface="B Nazanin" panose="00000400000000000000" pitchFamily="2" charset="-78"/>
              </a:rPr>
              <a:t> دانشگاه بوعلی‌سینا، </a:t>
            </a:r>
            <a:br>
              <a:rPr lang="fa-IR" sz="2000" dirty="0">
                <a:cs typeface="B Nazanin" panose="00000400000000000000" pitchFamily="2" charset="-78"/>
              </a:rPr>
            </a:br>
            <a:r>
              <a:rPr lang="fa-IR" sz="2000" dirty="0">
                <a:cs typeface="B Nazanin" panose="00000400000000000000" pitchFamily="2" charset="-78"/>
              </a:rPr>
              <a:t>همدان</a:t>
            </a:r>
            <a:endParaRPr lang="en-US" sz="2000" dirty="0">
              <a:cs typeface="B Nazanin" panose="00000400000000000000" pitchFamily="2" charset="-78"/>
            </a:endParaRPr>
          </a:p>
        </p:txBody>
      </p:sp>
      <p:sp>
        <p:nvSpPr>
          <p:cNvPr id="14" name="TextBox 13">
            <a:extLst>
              <a:ext uri="{FF2B5EF4-FFF2-40B4-BE49-F238E27FC236}">
                <a16:creationId xmlns="" xmlns:a16="http://schemas.microsoft.com/office/drawing/2014/main" id="{E2FD5A40-0FFD-473C-AC41-AF223B157677}"/>
              </a:ext>
            </a:extLst>
          </p:cNvPr>
          <p:cNvSpPr txBox="1"/>
          <p:nvPr/>
        </p:nvSpPr>
        <p:spPr>
          <a:xfrm>
            <a:off x="8965052" y="6242994"/>
            <a:ext cx="2977114" cy="338554"/>
          </a:xfrm>
          <a:prstGeom prst="rect">
            <a:avLst/>
          </a:prstGeom>
          <a:noFill/>
        </p:spPr>
        <p:txBody>
          <a:bodyPr wrap="square" rtlCol="0">
            <a:spAutoFit/>
          </a:bodyPr>
          <a:lstStyle/>
          <a:p>
            <a:pPr algn="ctr" rtl="1"/>
            <a:r>
              <a:rPr lang="en-US" sz="1600">
                <a:latin typeface="Arial Rounded MT Bold" panose="020F0704030504030204" pitchFamily="34" charset="0"/>
              </a:rPr>
              <a:t> le.rasouli17@gmail.com</a:t>
            </a:r>
            <a:endParaRPr lang="en-US" sz="1600" dirty="0">
              <a:latin typeface="Arial Rounded MT Bold" panose="020F0704030504030204" pitchFamily="34" charset="0"/>
            </a:endParaRPr>
          </a:p>
        </p:txBody>
      </p:sp>
      <p:pic>
        <p:nvPicPr>
          <p:cNvPr id="21" name="Picture 20">
            <a:extLst>
              <a:ext uri="{FF2B5EF4-FFF2-40B4-BE49-F238E27FC236}">
                <a16:creationId xmlns="" xmlns:a16="http://schemas.microsoft.com/office/drawing/2014/main"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9" name="Picture 8"/>
          <p:cNvPicPr>
            <a:picLocks noChangeAspect="1"/>
          </p:cNvPicPr>
          <p:nvPr/>
        </p:nvPicPr>
        <p:blipFill>
          <a:blip r:embed="rId4"/>
          <a:stretch>
            <a:fillRect/>
          </a:stretch>
        </p:blipFill>
        <p:spPr>
          <a:xfrm>
            <a:off x="10682208" y="109507"/>
            <a:ext cx="1286367" cy="2188654"/>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3744543"/>
          </a:xfrm>
        </p:spPr>
        <p:txBody>
          <a:bodyPr>
            <a:normAutofit/>
          </a:bodyPr>
          <a:lstStyle/>
          <a:p>
            <a:pPr marL="0" indent="0" algn="just" rtl="1">
              <a:buNone/>
            </a:pPr>
            <a:r>
              <a:rPr lang="fa-IR" dirty="0">
                <a:cs typeface="B Nazanin" panose="00000400000000000000" pitchFamily="2" charset="-78"/>
              </a:rPr>
              <a:t>آنزیم لیپاز از </a:t>
            </a:r>
            <a:r>
              <a:rPr lang="fa-IR" dirty="0" err="1">
                <a:cs typeface="B Nazanin" panose="00000400000000000000" pitchFamily="2" charset="-78"/>
              </a:rPr>
              <a:t>آنزیم‌های</a:t>
            </a:r>
            <a:r>
              <a:rPr lang="fa-IR" dirty="0">
                <a:cs typeface="B Nazanin" panose="00000400000000000000" pitchFamily="2" charset="-78"/>
              </a:rPr>
              <a:t> محلول در آب است که </a:t>
            </a:r>
            <a:r>
              <a:rPr lang="fa-IR" dirty="0" err="1">
                <a:cs typeface="B Nazanin" panose="00000400000000000000" pitchFamily="2" charset="-78"/>
              </a:rPr>
              <a:t>هیدرولیز</a:t>
            </a:r>
            <a:r>
              <a:rPr lang="fa-IR" dirty="0">
                <a:cs typeface="B Nazanin" panose="00000400000000000000" pitchFamily="2" charset="-78"/>
              </a:rPr>
              <a:t> پیوندهای </a:t>
            </a:r>
            <a:r>
              <a:rPr lang="fa-IR" dirty="0" err="1">
                <a:cs typeface="B Nazanin" panose="00000400000000000000" pitchFamily="2" charset="-78"/>
              </a:rPr>
              <a:t>استری</a:t>
            </a:r>
            <a:r>
              <a:rPr lang="fa-IR" dirty="0">
                <a:cs typeface="B Nazanin" panose="00000400000000000000" pitchFamily="2" charset="-78"/>
              </a:rPr>
              <a:t> را در </a:t>
            </a:r>
            <a:r>
              <a:rPr lang="fa-IR" dirty="0" err="1">
                <a:cs typeface="B Nazanin" panose="00000400000000000000" pitchFamily="2" charset="-78"/>
              </a:rPr>
              <a:t>سوبستراهای</a:t>
            </a:r>
            <a:r>
              <a:rPr lang="fa-IR" dirty="0">
                <a:cs typeface="B Nazanin" panose="00000400000000000000" pitchFamily="2" charset="-78"/>
              </a:rPr>
              <a:t> لیپیدی انجام </a:t>
            </a:r>
            <a:r>
              <a:rPr lang="fa-IR" dirty="0" err="1">
                <a:cs typeface="B Nazanin" panose="00000400000000000000" pitchFamily="2" charset="-78"/>
              </a:rPr>
              <a:t>می‌دهد</a:t>
            </a:r>
            <a:r>
              <a:rPr lang="fa-IR" dirty="0">
                <a:cs typeface="B Nazanin" panose="00000400000000000000" pitchFamily="2" charset="-78"/>
              </a:rPr>
              <a:t>. بسیاری از </a:t>
            </a:r>
            <a:r>
              <a:rPr lang="fa-IR" dirty="0" err="1">
                <a:cs typeface="B Nazanin" panose="00000400000000000000" pitchFamily="2" charset="-78"/>
              </a:rPr>
              <a:t>ارگانیسم‌ها</a:t>
            </a:r>
            <a:r>
              <a:rPr lang="fa-IR" dirty="0">
                <a:cs typeface="B Nazanin" panose="00000400000000000000" pitchFamily="2" charset="-78"/>
              </a:rPr>
              <a:t> قادر به ترشح لیپاز می باشند، اما در میان آنها </a:t>
            </a:r>
            <a:r>
              <a:rPr lang="fa-IR" dirty="0" err="1">
                <a:cs typeface="B Nazanin" panose="00000400000000000000" pitchFamily="2" charset="-78"/>
              </a:rPr>
              <a:t>باکتری‌ها</a:t>
            </a:r>
            <a:r>
              <a:rPr lang="fa-IR" dirty="0">
                <a:cs typeface="B Nazanin" panose="00000400000000000000" pitchFamily="2" charset="-78"/>
              </a:rPr>
              <a:t> اهمیت بیشتری دارند. از میان </a:t>
            </a:r>
            <a:r>
              <a:rPr lang="fa-IR" dirty="0" err="1">
                <a:cs typeface="B Nazanin" panose="00000400000000000000" pitchFamily="2" charset="-78"/>
              </a:rPr>
              <a:t>باکتری‌ها</a:t>
            </a:r>
            <a:r>
              <a:rPr lang="fa-IR"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برخی  </a:t>
            </a:r>
            <a:r>
              <a:rPr lang="fa-IR" dirty="0" err="1">
                <a:cs typeface="B Nazanin" panose="00000400000000000000" pitchFamily="2" charset="-78"/>
              </a:rPr>
              <a:t>سویه‌های</a:t>
            </a:r>
            <a:r>
              <a:rPr lang="fa-IR" dirty="0">
                <a:cs typeface="B Nazanin" panose="00000400000000000000" pitchFamily="2" charset="-78"/>
              </a:rPr>
              <a:t> تجزیه کننده نفت با تولید </a:t>
            </a:r>
            <a:r>
              <a:rPr lang="fa-IR" dirty="0" err="1">
                <a:cs typeface="B Nazanin" panose="00000400000000000000" pitchFamily="2" charset="-78"/>
              </a:rPr>
              <a:t>آنزیم‌های</a:t>
            </a:r>
            <a:r>
              <a:rPr lang="fa-IR" dirty="0">
                <a:cs typeface="B Nazanin" panose="00000400000000000000" pitchFamily="2" charset="-78"/>
              </a:rPr>
              <a:t> خارج سلولی مختلف باکتریایی(از جمله لیپاز) قادر به تجزیه مواد نفتی و مشتقات </a:t>
            </a:r>
            <a:r>
              <a:rPr lang="fa-IR" dirty="0" err="1">
                <a:cs typeface="B Nazanin" panose="00000400000000000000" pitchFamily="2" charset="-78"/>
              </a:rPr>
              <a:t>آن‌ها</a:t>
            </a:r>
            <a:r>
              <a:rPr lang="fa-IR" dirty="0">
                <a:cs typeface="B Nazanin" panose="00000400000000000000" pitchFamily="2" charset="-78"/>
              </a:rPr>
              <a:t> در محیط هستند. در این پژوهش </a:t>
            </a:r>
            <a:r>
              <a:rPr lang="fa-IR" dirty="0" err="1">
                <a:cs typeface="B Nazanin" panose="00000400000000000000" pitchFamily="2" charset="-78"/>
              </a:rPr>
              <a:t>باکتری‌ها</a:t>
            </a:r>
            <a:r>
              <a:rPr lang="fa-IR" dirty="0">
                <a:cs typeface="B Nazanin" panose="00000400000000000000" pitchFamily="2" charset="-78"/>
              </a:rPr>
              <a:t> از خاک محیط دانشگاه بوعلی سینا جداسازی شدند. برای شناسایی سویه تجزیه کننده نفت، باکتری به محیط حاوی نفت انتقال داده شد. در ادامه توانایی تولید آنزیم لیپاز توسط باکتری‌ بررسی گردید. نتایج نشان داد که یک باکتری جدا شده از خاک، توانایی رشد در محیط حاوی نفت را داشت. طبق نتیجه تست آنزیمی، باکتری‌ لیپاز مثبت بود.  با توجه به نتیجه بدست آمده ، این احتمال و جود دارد که عملکرد آنزیم لیپاز در رشد باکتری در محیط حاوی نفت موثر باشد. </a:t>
            </a:r>
          </a:p>
        </p:txBody>
      </p:sp>
      <p:sp>
        <p:nvSpPr>
          <p:cNvPr id="4" name="TextBox 3">
            <a:extLst>
              <a:ext uri="{FF2B5EF4-FFF2-40B4-BE49-F238E27FC236}">
                <a16:creationId xmlns="" xmlns:a16="http://schemas.microsoft.com/office/drawing/2014/main" id="{E87A4854-0A80-4A8B-A01B-5138B997FC58}"/>
              </a:ext>
            </a:extLst>
          </p:cNvPr>
          <p:cNvSpPr txBox="1"/>
          <p:nvPr/>
        </p:nvSpPr>
        <p:spPr>
          <a:xfrm>
            <a:off x="318977" y="6198373"/>
            <a:ext cx="11674549" cy="369332"/>
          </a:xfrm>
          <a:prstGeom prst="rect">
            <a:avLst/>
          </a:prstGeom>
          <a:noFill/>
        </p:spPr>
        <p:txBody>
          <a:bodyPr wrap="square" rtlCol="0">
            <a:spAutoFit/>
          </a:bodyPr>
          <a:lstStyle/>
          <a:p>
            <a:pPr algn="just" rtl="1"/>
            <a:r>
              <a:rPr lang="fa-IR">
                <a:cs typeface="B Nazanin" panose="00000400000000000000" pitchFamily="2" charset="-78"/>
              </a:rPr>
              <a:t>کلمات کلیدی: نفت، تجزیه زیستی، باکتری تجزیه کننده نفت، آنزیم لیپاز، تست آنزیمی</a:t>
            </a:r>
            <a:endParaRPr lang="fa-IR" dirty="0">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err="1">
                <a:cs typeface="B Nazanin" panose="00000400000000000000" pitchFamily="2" charset="-78"/>
              </a:rPr>
              <a:t>پژوهش‌های</a:t>
            </a:r>
            <a:r>
              <a:rPr lang="fa-IR" sz="2000" dirty="0">
                <a:cs typeface="B Nazanin" panose="00000400000000000000" pitchFamily="2" charset="-78"/>
              </a:rPr>
              <a:t> متعدد نشان </a:t>
            </a:r>
            <a:r>
              <a:rPr lang="fa-IR" sz="2000" dirty="0" err="1">
                <a:cs typeface="B Nazanin" panose="00000400000000000000" pitchFamily="2" charset="-78"/>
              </a:rPr>
              <a:t>می‌دهد</a:t>
            </a:r>
            <a:r>
              <a:rPr lang="fa-IR" sz="2000" dirty="0">
                <a:cs typeface="B Nazanin" panose="00000400000000000000" pitchFamily="2" charset="-78"/>
              </a:rPr>
              <a:t> که </a:t>
            </a:r>
            <a:r>
              <a:rPr lang="fa-IR" sz="2000" dirty="0" err="1">
                <a:cs typeface="B Nazanin" panose="00000400000000000000" pitchFamily="2" charset="-78"/>
              </a:rPr>
              <a:t>سویه‌های</a:t>
            </a:r>
            <a:r>
              <a:rPr lang="fa-IR" sz="2000" dirty="0">
                <a:cs typeface="B Nazanin" panose="00000400000000000000" pitchFamily="2" charset="-78"/>
              </a:rPr>
              <a:t> مختلف باکتریایی نه تنها نسبت به </a:t>
            </a:r>
            <a:r>
              <a:rPr lang="fa-IR" sz="2000" dirty="0" err="1">
                <a:cs typeface="B Nazanin" panose="00000400000000000000" pitchFamily="2" charset="-78"/>
              </a:rPr>
              <a:t>آلودگی‌های</a:t>
            </a:r>
            <a:r>
              <a:rPr lang="fa-IR" sz="2000" dirty="0">
                <a:cs typeface="B Nazanin" panose="00000400000000000000" pitchFamily="2" charset="-78"/>
              </a:rPr>
              <a:t> نفتی مقاوم هستند، بلکه برخی از </a:t>
            </a:r>
            <a:r>
              <a:rPr lang="fa-IR" sz="2000" dirty="0" err="1">
                <a:cs typeface="B Nazanin" panose="00000400000000000000" pitchFamily="2" charset="-78"/>
              </a:rPr>
              <a:t>آن‌ها</a:t>
            </a:r>
            <a:r>
              <a:rPr lang="fa-IR" sz="2000" dirty="0">
                <a:cs typeface="B Nazanin" panose="00000400000000000000" pitchFamily="2" charset="-78"/>
              </a:rPr>
              <a:t> قادر هستند از این ترکیبات به عنوان منبع کربن و ماده غذایی استفاده نمایند. بنابراین وجود این ترکیبات نه تنها مانع رشد </a:t>
            </a:r>
            <a:r>
              <a:rPr lang="fa-IR" sz="2000" dirty="0" err="1">
                <a:cs typeface="B Nazanin" panose="00000400000000000000" pitchFamily="2" charset="-78"/>
              </a:rPr>
              <a:t>باکتری‌ها</a:t>
            </a:r>
            <a:r>
              <a:rPr lang="fa-IR" sz="2000" dirty="0">
                <a:cs typeface="B Nazanin" panose="00000400000000000000" pitchFamily="2" charset="-78"/>
              </a:rPr>
              <a:t> </a:t>
            </a:r>
            <a:r>
              <a:rPr lang="fa-IR" sz="2000" dirty="0" err="1">
                <a:cs typeface="B Nazanin" panose="00000400000000000000" pitchFamily="2" charset="-78"/>
              </a:rPr>
              <a:t>نمی‌شود</a:t>
            </a:r>
            <a:r>
              <a:rPr lang="fa-IR" sz="2000" dirty="0">
                <a:cs typeface="B Nazanin" panose="00000400000000000000" pitchFamily="2" charset="-78"/>
              </a:rPr>
              <a:t> بلکه موجب رشد بیشتر و سریع تر </a:t>
            </a:r>
            <a:r>
              <a:rPr lang="fa-IR" sz="2000" dirty="0" err="1">
                <a:cs typeface="B Nazanin" panose="00000400000000000000" pitchFamily="2" charset="-78"/>
              </a:rPr>
              <a:t>باکتری‌های</a:t>
            </a:r>
            <a:r>
              <a:rPr lang="fa-IR" sz="2000" dirty="0">
                <a:cs typeface="B Nazanin" panose="00000400000000000000" pitchFamily="2" charset="-78"/>
              </a:rPr>
              <a:t> سازگار </a:t>
            </a:r>
            <a:r>
              <a:rPr lang="fa-IR" sz="2000" dirty="0" err="1">
                <a:cs typeface="B Nazanin" panose="00000400000000000000" pitchFamily="2" charset="-78"/>
              </a:rPr>
              <a:t>می‌شوند</a:t>
            </a:r>
            <a:r>
              <a:rPr lang="fa-IR" sz="2000" dirty="0">
                <a:cs typeface="B Nazanin" panose="00000400000000000000" pitchFamily="2" charset="-78"/>
              </a:rPr>
              <a:t>. در تحقیقات متعدد تجزیه ترکیبات نفتی توسط </a:t>
            </a:r>
            <a:r>
              <a:rPr lang="fa-IR" sz="2000" dirty="0" err="1">
                <a:cs typeface="B Nazanin" panose="00000400000000000000" pitchFamily="2" charset="-78"/>
              </a:rPr>
              <a:t>میکروارگانیسم‌ها</a:t>
            </a:r>
            <a:r>
              <a:rPr lang="fa-IR" sz="2000" dirty="0">
                <a:cs typeface="B Nazanin" panose="00000400000000000000" pitchFamily="2" charset="-78"/>
              </a:rPr>
              <a:t> گزارش شده‌ است. </a:t>
            </a:r>
            <a:r>
              <a:rPr lang="fa-IR" sz="2000" dirty="0" err="1">
                <a:cs typeface="B Nazanin" panose="00000400000000000000" pitchFamily="2" charset="-78"/>
              </a:rPr>
              <a:t>کیانپور</a:t>
            </a:r>
            <a:r>
              <a:rPr lang="fa-IR" sz="2000" dirty="0">
                <a:cs typeface="B Nazanin" panose="00000400000000000000" pitchFamily="2" charset="-78"/>
              </a:rPr>
              <a:t> </a:t>
            </a:r>
            <a:r>
              <a:rPr lang="fa-IR" sz="2000" dirty="0" err="1">
                <a:cs typeface="B Nazanin" panose="00000400000000000000" pitchFamily="2" charset="-78"/>
              </a:rPr>
              <a:t>وهمکاران</a:t>
            </a:r>
            <a:r>
              <a:rPr lang="fa-IR" sz="2000" dirty="0">
                <a:cs typeface="B Nazanin" panose="00000400000000000000" pitchFamily="2" charset="-78"/>
              </a:rPr>
              <a:t> (1395) یک سویه باکتریایی گرم مثبت متحمل به شوری از جنس </a:t>
            </a:r>
            <a:r>
              <a:rPr lang="en-US" sz="2000" dirty="0" err="1">
                <a:cs typeface="B Nazanin" panose="00000400000000000000" pitchFamily="2" charset="-78"/>
              </a:rPr>
              <a:t>Stereptomyces</a:t>
            </a:r>
            <a:r>
              <a:rPr lang="en-US" sz="2000" dirty="0">
                <a:cs typeface="B Nazanin" panose="00000400000000000000" pitchFamily="2" charset="-78"/>
              </a:rPr>
              <a:t>  </a:t>
            </a:r>
            <a:r>
              <a:rPr lang="fa-IR" sz="2000" dirty="0">
                <a:cs typeface="B Nazanin" panose="00000400000000000000" pitchFamily="2" charset="-78"/>
              </a:rPr>
              <a:t>را جداسازی کردند، که قادر به استفاده از نفت به عنوان تنها منبع کربن بود. </a:t>
            </a:r>
            <a:r>
              <a:rPr lang="fa-IR" sz="2000" dirty="0" err="1">
                <a:cs typeface="B Nazanin" panose="00000400000000000000" pitchFamily="2" charset="-78"/>
              </a:rPr>
              <a:t>نریمانی</a:t>
            </a:r>
            <a:r>
              <a:rPr lang="fa-IR" sz="2000" dirty="0">
                <a:cs typeface="B Nazanin" panose="00000400000000000000" pitchFamily="2" charset="-78"/>
              </a:rPr>
              <a:t> و همکاران(1396) در </a:t>
            </a:r>
            <a:r>
              <a:rPr lang="fa-IR" sz="2000" dirty="0" err="1">
                <a:cs typeface="B Nazanin" panose="00000400000000000000" pitchFamily="2" charset="-78"/>
              </a:rPr>
              <a:t>مرکزانتقال</a:t>
            </a:r>
            <a:r>
              <a:rPr lang="fa-IR" sz="2000" dirty="0">
                <a:cs typeface="B Nazanin" panose="00000400000000000000" pitchFamily="2" charset="-78"/>
              </a:rPr>
              <a:t> نفت </a:t>
            </a:r>
            <a:r>
              <a:rPr lang="fa-IR" sz="2000" dirty="0" err="1">
                <a:cs typeface="B Nazanin" panose="00000400000000000000" pitchFamily="2" charset="-78"/>
              </a:rPr>
              <a:t>پلدختر</a:t>
            </a:r>
            <a:r>
              <a:rPr lang="fa-IR" sz="2000" dirty="0">
                <a:cs typeface="B Nazanin" panose="00000400000000000000" pitchFamily="2" charset="-78"/>
              </a:rPr>
              <a:t> در طی تحقیقات خود برروی بررسی فاکتورهای موثر بر بقا و فعالیت </a:t>
            </a:r>
            <a:r>
              <a:rPr lang="fa-IR" sz="2000" dirty="0" err="1">
                <a:cs typeface="B Nazanin" panose="00000400000000000000" pitchFamily="2" charset="-78"/>
              </a:rPr>
              <a:t>باکتری‌های</a:t>
            </a:r>
            <a:r>
              <a:rPr lang="fa-IR" sz="2000" dirty="0">
                <a:cs typeface="B Nazanin" panose="00000400000000000000" pitchFamily="2" charset="-78"/>
              </a:rPr>
              <a:t> تجزیه کننده نفت در فرایند زیست </a:t>
            </a:r>
            <a:r>
              <a:rPr lang="fa-IR" sz="2000" dirty="0" err="1">
                <a:cs typeface="B Nazanin" panose="00000400000000000000" pitchFamily="2" charset="-78"/>
              </a:rPr>
              <a:t>پالایی</a:t>
            </a:r>
            <a:r>
              <a:rPr lang="fa-IR" sz="2000" dirty="0">
                <a:cs typeface="B Nazanin" panose="00000400000000000000" pitchFamily="2" charset="-78"/>
              </a:rPr>
              <a:t>، چندین </a:t>
            </a:r>
            <a:r>
              <a:rPr lang="fa-IR" sz="2000" dirty="0" err="1">
                <a:cs typeface="B Nazanin" panose="00000400000000000000" pitchFamily="2" charset="-78"/>
              </a:rPr>
              <a:t>گونه‌ی</a:t>
            </a:r>
            <a:r>
              <a:rPr lang="fa-IR" sz="2000" dirty="0">
                <a:cs typeface="B Nazanin" panose="00000400000000000000" pitchFamily="2" charset="-78"/>
              </a:rPr>
              <a:t> باکتریایی بومی با </a:t>
            </a:r>
            <a:r>
              <a:rPr lang="fa-IR" sz="2000" dirty="0" err="1">
                <a:cs typeface="B Nazanin" panose="00000400000000000000" pitchFamily="2" charset="-78"/>
              </a:rPr>
              <a:t>راندمان</a:t>
            </a:r>
            <a:r>
              <a:rPr lang="fa-IR" sz="2000" dirty="0">
                <a:cs typeface="B Nazanin" panose="00000400000000000000" pitchFamily="2" charset="-78"/>
              </a:rPr>
              <a:t> بالا در تجزیه آلودگی نفتی و ارتقاء دهنده رشد و سازگاری گیاه در شرایط تنش را معرفی نمودند.</a:t>
            </a:r>
          </a:p>
          <a:p>
            <a:pPr marL="0" indent="0" algn="just" rtl="1">
              <a:buNone/>
            </a:pPr>
            <a:r>
              <a:rPr lang="fa-IR" sz="2000" dirty="0" err="1">
                <a:cs typeface="B Nazanin" panose="00000400000000000000" pitchFamily="2" charset="-78"/>
              </a:rPr>
              <a:t>لیپازهای</a:t>
            </a:r>
            <a:r>
              <a:rPr lang="fa-IR" sz="2000" dirty="0">
                <a:cs typeface="B Nazanin" panose="00000400000000000000" pitchFamily="2" charset="-78"/>
              </a:rPr>
              <a:t> باکتریایی </a:t>
            </a:r>
            <a:r>
              <a:rPr lang="fa-IR" sz="2000" dirty="0" err="1">
                <a:cs typeface="B Nazanin" panose="00000400000000000000" pitchFamily="2" charset="-78"/>
              </a:rPr>
              <a:t>آنزیم‌های</a:t>
            </a:r>
            <a:r>
              <a:rPr lang="fa-IR" sz="2000" dirty="0">
                <a:cs typeface="B Nazanin" panose="00000400000000000000" pitchFamily="2" charset="-78"/>
              </a:rPr>
              <a:t> ترشحی و خارج سلولی هستند. به همین جهت تحت تاثیر شرایط و ترکیبات محیط زیست می تواند تولید و در محیط آزاد گردد. مطالعات نشان داده است که این گروه آنزیم ها در حضور منابع روغنی نظیر روغن، </a:t>
            </a:r>
            <a:r>
              <a:rPr lang="fa-IR" sz="2000" dirty="0" err="1">
                <a:cs typeface="B Nazanin" panose="00000400000000000000" pitchFamily="2" charset="-78"/>
              </a:rPr>
              <a:t>توئین</a:t>
            </a:r>
            <a:r>
              <a:rPr lang="fa-IR" sz="2000" dirty="0">
                <a:cs typeface="B Nazanin" panose="00000400000000000000" pitchFamily="2" charset="-78"/>
              </a:rPr>
              <a:t>، </a:t>
            </a:r>
            <a:r>
              <a:rPr lang="fa-IR" sz="2000" dirty="0" err="1">
                <a:cs typeface="B Nazanin" panose="00000400000000000000" pitchFamily="2" charset="-78"/>
              </a:rPr>
              <a:t>نمک‌های</a:t>
            </a:r>
            <a:r>
              <a:rPr lang="fa-IR" sz="2000" dirty="0">
                <a:cs typeface="B Nazanin" panose="00000400000000000000" pitchFamily="2" charset="-78"/>
              </a:rPr>
              <a:t> صفراوی و گلیسرول از باکتری می توانند ترشح شوند. از نظر باکتری </a:t>
            </a:r>
            <a:r>
              <a:rPr lang="fa-IR" sz="2000" dirty="0" err="1">
                <a:cs typeface="B Nazanin" panose="00000400000000000000" pitchFamily="2" charset="-78"/>
              </a:rPr>
              <a:t>شناسی</a:t>
            </a:r>
            <a:r>
              <a:rPr lang="fa-IR" sz="2000" dirty="0">
                <a:cs typeface="B Nazanin" panose="00000400000000000000" pitchFamily="2" charset="-78"/>
              </a:rPr>
              <a:t> لیپاز در فاز لگاریتمی از مراحل رشد باکتری ترشح میشود به همین دلیل دوره زمانی ترشح آن بین چند ساعت تا چند روز متغیر است و ساختار محیط کشت می تواند میزان ترشح آنزیم را تحت تاثیر قرار دهد. هادی زاده </a:t>
            </a:r>
            <a:r>
              <a:rPr lang="fa-IR" sz="2000" dirty="0" err="1">
                <a:cs typeface="B Nazanin" panose="00000400000000000000" pitchFamily="2" charset="-78"/>
              </a:rPr>
              <a:t>وهمکاران</a:t>
            </a:r>
            <a:r>
              <a:rPr lang="fa-IR" sz="2000" dirty="0">
                <a:cs typeface="B Nazanin" panose="00000400000000000000" pitchFamily="2" charset="-78"/>
              </a:rPr>
              <a:t> (1392) تولید آنزیم لیپاز در </a:t>
            </a:r>
            <a:r>
              <a:rPr lang="fa-IR" sz="2000" dirty="0" err="1">
                <a:cs typeface="B Nazanin" panose="00000400000000000000" pitchFamily="2" charset="-78"/>
              </a:rPr>
              <a:t>باکتری‌ها</a:t>
            </a:r>
            <a:r>
              <a:rPr lang="fa-IR" sz="2000" dirty="0">
                <a:cs typeface="B Nazanin" panose="00000400000000000000" pitchFamily="2" charset="-78"/>
              </a:rPr>
              <a:t> بررسی و شرایط بهینه برای تولید لیپاز در باکتری را معرفی کردند. </a:t>
            </a:r>
            <a:r>
              <a:rPr lang="fa-IR" sz="2000" dirty="0" err="1">
                <a:cs typeface="B Nazanin" panose="00000400000000000000" pitchFamily="2" charset="-78"/>
              </a:rPr>
              <a:t>اژدرپور</a:t>
            </a:r>
            <a:r>
              <a:rPr lang="fa-IR" sz="2000" dirty="0">
                <a:cs typeface="B Nazanin" panose="00000400000000000000" pitchFamily="2" charset="-78"/>
              </a:rPr>
              <a:t> و همکاران(1393) تصفیه </a:t>
            </a:r>
            <a:r>
              <a:rPr lang="fa-IR" sz="2000" dirty="0" err="1">
                <a:cs typeface="B Nazanin" panose="00000400000000000000" pitchFamily="2" charset="-78"/>
              </a:rPr>
              <a:t>پساب‌های</a:t>
            </a:r>
            <a:r>
              <a:rPr lang="fa-IR" sz="2000" dirty="0">
                <a:cs typeface="B Nazanin" panose="00000400000000000000" pitchFamily="2" charset="-78"/>
              </a:rPr>
              <a:t> روغنی را با استفاده از آنزیم لیپاز باکتریایی بررسی و نشان دادند. یوسفی کبریا و همکاران (2009) در تحقیقی ده </a:t>
            </a:r>
            <a:r>
              <a:rPr lang="fa-IR" sz="2000" dirty="0" err="1">
                <a:cs typeface="B Nazanin" panose="00000400000000000000" pitchFamily="2" charset="-78"/>
              </a:rPr>
              <a:t>جدایه</a:t>
            </a:r>
            <a:r>
              <a:rPr lang="fa-IR" sz="2000" dirty="0">
                <a:cs typeface="B Nazanin" panose="00000400000000000000" pitchFamily="2" charset="-78"/>
              </a:rPr>
              <a:t> باکتریایی از اراضی اطراف </a:t>
            </a:r>
            <a:r>
              <a:rPr lang="fa-IR" sz="2000" dirty="0" err="1">
                <a:cs typeface="B Nazanin" panose="00000400000000000000" pitchFamily="2" charset="-78"/>
              </a:rPr>
              <a:t>پالایشگاه</a:t>
            </a:r>
            <a:r>
              <a:rPr lang="fa-IR" sz="2000" dirty="0">
                <a:cs typeface="B Nazanin" panose="00000400000000000000" pitchFamily="2" charset="-78"/>
              </a:rPr>
              <a:t> تهران جداسازی نمودند و گزارش دادند دو </a:t>
            </a:r>
            <a:r>
              <a:rPr lang="fa-IR" sz="2000" dirty="0" err="1">
                <a:cs typeface="B Nazanin" panose="00000400000000000000" pitchFamily="2" charset="-78"/>
              </a:rPr>
              <a:t>جدایه</a:t>
            </a:r>
            <a:r>
              <a:rPr lang="fa-IR" sz="2000" dirty="0">
                <a:cs typeface="B Nazanin" panose="00000400000000000000" pitchFamily="2" charset="-78"/>
              </a:rPr>
              <a:t> با فعالیت </a:t>
            </a:r>
            <a:r>
              <a:rPr lang="fa-IR" sz="2000" dirty="0" err="1">
                <a:cs typeface="B Nazanin" panose="00000400000000000000" pitchFamily="2" charset="-78"/>
              </a:rPr>
              <a:t>لیپازی</a:t>
            </a:r>
            <a:r>
              <a:rPr lang="fa-IR" sz="2000" dirty="0">
                <a:cs typeface="B Nazanin" panose="00000400000000000000" pitchFamily="2" charset="-78"/>
              </a:rPr>
              <a:t>، </a:t>
            </a:r>
            <a:r>
              <a:rPr lang="fa-IR" sz="2000" dirty="0" err="1">
                <a:cs typeface="B Nazanin" panose="00000400000000000000" pitchFamily="2" charset="-78"/>
              </a:rPr>
              <a:t>راندمان</a:t>
            </a:r>
            <a:r>
              <a:rPr lang="fa-IR" sz="2000" dirty="0">
                <a:cs typeface="B Nazanin" panose="00000400000000000000" pitchFamily="2" charset="-78"/>
              </a:rPr>
              <a:t> بالایی در حذف </a:t>
            </a:r>
            <a:r>
              <a:rPr lang="fa-IR" sz="2000" dirty="0" err="1">
                <a:cs typeface="B Nazanin" panose="00000400000000000000" pitchFamily="2" charset="-78"/>
              </a:rPr>
              <a:t>هیدروکربن‌های</a:t>
            </a:r>
            <a:r>
              <a:rPr lang="fa-IR" sz="2000" dirty="0">
                <a:cs typeface="B Nazanin" panose="00000400000000000000" pitchFamily="2" charset="-78"/>
              </a:rPr>
              <a:t> نفتی از خود نشان دادند. </a:t>
            </a:r>
          </a:p>
          <a:p>
            <a:pPr marL="0" indent="0" algn="just" rtl="1">
              <a:buNone/>
            </a:pPr>
            <a:endParaRPr lang="en-US" sz="20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نمونه خاک از محیط دانشگاه بوعلی سینا نمونه برداری شد. خاک با ۹ میلی لیتر آب </a:t>
            </a:r>
            <a:r>
              <a:rPr lang="fa-IR" sz="2000" dirty="0" err="1">
                <a:cs typeface="B Nazanin" panose="00000400000000000000" pitchFamily="2" charset="-78"/>
              </a:rPr>
              <a:t>مقطر</a:t>
            </a:r>
            <a:r>
              <a:rPr lang="fa-IR" sz="2000" dirty="0">
                <a:cs typeface="B Nazanin" panose="00000400000000000000" pitchFamily="2" charset="-78"/>
              </a:rPr>
              <a:t> در لوله آزمایش مخلوط گردید و </a:t>
            </a:r>
            <a:r>
              <a:rPr lang="fa-IR" sz="2000" dirty="0" err="1">
                <a:cs typeface="B Nazanin" panose="00000400000000000000" pitchFamily="2" charset="-78"/>
              </a:rPr>
              <a:t>بصورت</a:t>
            </a:r>
            <a:r>
              <a:rPr lang="fa-IR" sz="2000" dirty="0">
                <a:cs typeface="B Nazanin" panose="00000400000000000000" pitchFamily="2" charset="-78"/>
              </a:rPr>
              <a:t> </a:t>
            </a:r>
            <a:r>
              <a:rPr lang="fa-IR" sz="2000" dirty="0" err="1">
                <a:cs typeface="B Nazanin" panose="00000400000000000000" pitchFamily="2" charset="-78"/>
              </a:rPr>
              <a:t>سریالی</a:t>
            </a:r>
            <a:r>
              <a:rPr lang="fa-IR" sz="2000" dirty="0">
                <a:cs typeface="B Nazanin" panose="00000400000000000000" pitchFamily="2" charset="-78"/>
              </a:rPr>
              <a:t> رقیق گردید، بدین صورت که از لوله آزمایش اول به لوله آزمایش دوم یک میلی لیتر از مخلوط منتقل گردید و به همین ترتیب برای </a:t>
            </a:r>
            <a:r>
              <a:rPr lang="fa-IR" sz="2000" dirty="0" err="1">
                <a:cs typeface="B Nazanin" panose="00000400000000000000" pitchFamily="2" charset="-78"/>
              </a:rPr>
              <a:t>لوله‌های</a:t>
            </a:r>
            <a:r>
              <a:rPr lang="fa-IR" sz="2000" dirty="0">
                <a:cs typeface="B Nazanin" panose="00000400000000000000" pitchFamily="2" charset="-78"/>
              </a:rPr>
              <a:t> آزمایش بعدی یک میلی لیتر از لوله آزمایش قبلی اضافه شد. از هر لوله آزمایش ۱۰۰ </a:t>
            </a:r>
            <a:r>
              <a:rPr lang="fa-IR" sz="2000" dirty="0" err="1">
                <a:cs typeface="B Nazanin" panose="00000400000000000000" pitchFamily="2" charset="-78"/>
              </a:rPr>
              <a:t>میکرولیتر</a:t>
            </a:r>
            <a:r>
              <a:rPr lang="fa-IR" sz="2000" dirty="0">
                <a:cs typeface="B Nazanin" panose="00000400000000000000" pitchFamily="2" charset="-78"/>
              </a:rPr>
              <a:t> برداشته و روی محیط کشت  نوترین </a:t>
            </a:r>
            <a:r>
              <a:rPr lang="fa-IR" sz="2000" dirty="0" err="1">
                <a:cs typeface="B Nazanin" panose="00000400000000000000" pitchFamily="2" charset="-78"/>
              </a:rPr>
              <a:t>اگار</a:t>
            </a:r>
            <a:r>
              <a:rPr lang="en-US" sz="2000" dirty="0">
                <a:cs typeface="B Nazanin" panose="00000400000000000000" pitchFamily="2" charset="-78"/>
              </a:rPr>
              <a:t> </a:t>
            </a:r>
            <a:r>
              <a:rPr lang="fa-IR" sz="2000" dirty="0">
                <a:cs typeface="B Nazanin" panose="00000400000000000000" pitchFamily="2" charset="-78"/>
              </a:rPr>
              <a:t>در </a:t>
            </a:r>
            <a:r>
              <a:rPr lang="fa-IR" sz="2000" dirty="0" err="1">
                <a:cs typeface="B Nazanin" panose="00000400000000000000" pitchFamily="2" charset="-78"/>
              </a:rPr>
              <a:t>پلیت</a:t>
            </a:r>
            <a:r>
              <a:rPr lang="fa-IR" sz="2000" dirty="0">
                <a:cs typeface="B Nazanin" panose="00000400000000000000" pitchFamily="2" charset="-78"/>
              </a:rPr>
              <a:t> ها ریخته شد. نمونه ها به مدت ۲۴ ساعت در 28 درجه سلسیوس </a:t>
            </a:r>
            <a:r>
              <a:rPr lang="fa-IR" sz="2000" dirty="0" err="1">
                <a:cs typeface="B Nazanin" panose="00000400000000000000" pitchFamily="2" charset="-78"/>
              </a:rPr>
              <a:t>انکوبه</a:t>
            </a:r>
            <a:r>
              <a:rPr lang="fa-IR" sz="2000" dirty="0">
                <a:cs typeface="B Nazanin" panose="00000400000000000000" pitchFamily="2" charset="-78"/>
              </a:rPr>
              <a:t> شدند. سپس کلنی </a:t>
            </a:r>
            <a:r>
              <a:rPr lang="fa-IR" sz="2000" dirty="0" err="1">
                <a:cs typeface="B Nazanin" panose="00000400000000000000" pitchFamily="2" charset="-78"/>
              </a:rPr>
              <a:t>باکتری‌های</a:t>
            </a:r>
            <a:r>
              <a:rPr lang="fa-IR" sz="2000" dirty="0">
                <a:cs typeface="B Nazanin" panose="00000400000000000000" pitchFamily="2" charset="-78"/>
              </a:rPr>
              <a:t> به محیط حاوی نفت انتقال داده شد. باکتری که قادر به رشد بود، جداسازی و خالص شد. باکتری فوق به محیط جدید جهت بررسی حضور آنزیم منتقل شد. در این مرحله به محیط کشت تست آنزیمی روغن زیتون اضافه شد.  باکتری تجزیه کننده نفت روی آن کشت داده شد و به مدت ۴۸ ساعت در اتاق رشد نگهداری شد. پس از  48 ساعت تجزیه روغن  توسط روش </a:t>
            </a:r>
            <a:r>
              <a:rPr lang="fa-IR" sz="2000" dirty="0" err="1">
                <a:cs typeface="B Nazanin" panose="00000400000000000000" pitchFamily="2" charset="-78"/>
              </a:rPr>
              <a:t>دالمااو</a:t>
            </a:r>
            <a:r>
              <a:rPr lang="fa-IR" sz="2000" dirty="0">
                <a:cs typeface="B Nazanin" panose="00000400000000000000" pitchFamily="2" charset="-78"/>
              </a:rPr>
              <a:t> و همکاران(2000)  بررسی شد.</a:t>
            </a:r>
          </a:p>
          <a:p>
            <a:pPr marL="0" indent="0" algn="just" rtl="1">
              <a:buNone/>
            </a:pPr>
            <a:endParaRPr lang="fa-IR"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فرضیه‌ها</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algn="just" rtl="1"/>
            <a:r>
              <a:rPr lang="fa-IR" sz="2000">
                <a:cs typeface="B Nazanin" panose="00000400000000000000" pitchFamily="2" charset="-78"/>
              </a:rPr>
              <a:t>ایزوله جداسازی شده از خاک دانشگاه بوعلی سینا می‌تواند نفت را تجزیه کند.</a:t>
            </a:r>
          </a:p>
          <a:p>
            <a:pPr algn="just" rtl="1"/>
            <a:r>
              <a:rPr lang="fa-IR" sz="2000">
                <a:cs typeface="B Nazanin" panose="00000400000000000000" pitchFamily="2" charset="-78"/>
              </a:rPr>
              <a:t>ایزوله جداسازی شده از خاک دانشگاه بوعلی سینا می‌تواند آنزیم لیپاز خارج سلولی ترشح کند.</a:t>
            </a:r>
            <a:endParaRPr lang="en-US" sz="20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از میان </a:t>
            </a:r>
            <a:r>
              <a:rPr lang="fa-IR" sz="2000" dirty="0" err="1">
                <a:cs typeface="B Nazanin" panose="00000400000000000000" pitchFamily="2" charset="-78"/>
              </a:rPr>
              <a:t>باکتری‌های</a:t>
            </a:r>
            <a:r>
              <a:rPr lang="fa-IR" sz="2000" dirty="0">
                <a:cs typeface="B Nazanin" panose="00000400000000000000" pitchFamily="2" charset="-78"/>
              </a:rPr>
              <a:t> جدا شده از خاک، یک ایزوله قادر به رشد در حضور نفت در محیط بود (شکل 1).  حضور آنزیم خارج سلولی لیپاز این باکتری در محیط حاوی روغن زیتون نشان داده شد (شکل 2). مطالعات مشابه تولید آنزیم لیپاز توسط باکتری تجزیه کننده نفت را نشان داده </a:t>
            </a:r>
            <a:r>
              <a:rPr lang="fa-IR" sz="2000" dirty="0" err="1">
                <a:cs typeface="B Nazanin" panose="00000400000000000000" pitchFamily="2" charset="-78"/>
              </a:rPr>
              <a:t>اند</a:t>
            </a:r>
            <a:r>
              <a:rPr lang="fa-IR" sz="2000" dirty="0">
                <a:cs typeface="B Nazanin" panose="00000400000000000000" pitchFamily="2" charset="-78"/>
              </a:rPr>
              <a:t>.  هادی زاده </a:t>
            </a:r>
            <a:r>
              <a:rPr lang="fa-IR" sz="2000" dirty="0" err="1">
                <a:cs typeface="B Nazanin" panose="00000400000000000000" pitchFamily="2" charset="-78"/>
              </a:rPr>
              <a:t>وهمکاران</a:t>
            </a:r>
            <a:r>
              <a:rPr lang="fa-IR" sz="2000" dirty="0">
                <a:cs typeface="B Nazanin" panose="00000400000000000000" pitchFamily="2" charset="-78"/>
              </a:rPr>
              <a:t> (1392) تولید آنزیم لیپاز در </a:t>
            </a:r>
            <a:r>
              <a:rPr lang="fa-IR" sz="2000" dirty="0" err="1">
                <a:cs typeface="B Nazanin" panose="00000400000000000000" pitchFamily="2" charset="-78"/>
              </a:rPr>
              <a:t>باکتری‌های</a:t>
            </a:r>
            <a:r>
              <a:rPr lang="fa-IR" sz="2000" dirty="0">
                <a:cs typeface="B Nazanin" panose="00000400000000000000" pitchFamily="2" charset="-78"/>
              </a:rPr>
              <a:t> حاصل </a:t>
            </a:r>
            <a:r>
              <a:rPr lang="fa-IR" sz="2000" dirty="0" err="1">
                <a:cs typeface="B Nazanin" panose="00000400000000000000" pitchFamily="2" charset="-78"/>
              </a:rPr>
              <a:t>ازعفونت‌های</a:t>
            </a:r>
            <a:r>
              <a:rPr lang="fa-IR" sz="2000" dirty="0">
                <a:cs typeface="B Nazanin" panose="00000400000000000000" pitchFamily="2" charset="-78"/>
              </a:rPr>
              <a:t> سوختگی را بررسی کردند و شرایط بهینه برای تولید لیپاز در باکتری را معرفی کردند. </a:t>
            </a:r>
            <a:r>
              <a:rPr lang="fa-IR" sz="2000" dirty="0" err="1">
                <a:cs typeface="B Nazanin" panose="00000400000000000000" pitchFamily="2" charset="-78"/>
              </a:rPr>
              <a:t>اژدرپور</a:t>
            </a:r>
            <a:r>
              <a:rPr lang="fa-IR" sz="2000" dirty="0">
                <a:cs typeface="B Nazanin" panose="00000400000000000000" pitchFamily="2" charset="-78"/>
              </a:rPr>
              <a:t> و همکاران(1393) تصفیه </a:t>
            </a:r>
            <a:r>
              <a:rPr lang="fa-IR" sz="2000" dirty="0" err="1">
                <a:cs typeface="B Nazanin" panose="00000400000000000000" pitchFamily="2" charset="-78"/>
              </a:rPr>
              <a:t>پساب‌های</a:t>
            </a:r>
            <a:r>
              <a:rPr lang="fa-IR" sz="2000" dirty="0">
                <a:cs typeface="B Nazanin" panose="00000400000000000000" pitchFamily="2" charset="-78"/>
              </a:rPr>
              <a:t> روغنی را با استفاده از آنزیم لیپاز باکتریایی بررسی و نشان دادند. یوسفی کبریا و همکاران (2009) در تحقیقی ده </a:t>
            </a:r>
            <a:r>
              <a:rPr lang="fa-IR" sz="2000" dirty="0" err="1">
                <a:cs typeface="B Nazanin" panose="00000400000000000000" pitchFamily="2" charset="-78"/>
              </a:rPr>
              <a:t>جدایه</a:t>
            </a:r>
            <a:r>
              <a:rPr lang="fa-IR" sz="2000" dirty="0">
                <a:cs typeface="B Nazanin" panose="00000400000000000000" pitchFamily="2" charset="-78"/>
              </a:rPr>
              <a:t> باکتریایی از اراضی اطراف </a:t>
            </a:r>
            <a:r>
              <a:rPr lang="fa-IR" sz="2000" dirty="0" err="1">
                <a:cs typeface="B Nazanin" panose="00000400000000000000" pitchFamily="2" charset="-78"/>
              </a:rPr>
              <a:t>پالایشگاه</a:t>
            </a:r>
            <a:r>
              <a:rPr lang="fa-IR" sz="2000" dirty="0">
                <a:cs typeface="B Nazanin" panose="00000400000000000000" pitchFamily="2" charset="-78"/>
              </a:rPr>
              <a:t> تهران جداسازی نمودند و گزارش دادند دو </a:t>
            </a:r>
            <a:r>
              <a:rPr lang="fa-IR" sz="2000" dirty="0" err="1">
                <a:cs typeface="B Nazanin" panose="00000400000000000000" pitchFamily="2" charset="-78"/>
              </a:rPr>
              <a:t>جدایه</a:t>
            </a:r>
            <a:r>
              <a:rPr lang="fa-IR" sz="2000" dirty="0">
                <a:cs typeface="B Nazanin" panose="00000400000000000000" pitchFamily="2" charset="-78"/>
              </a:rPr>
              <a:t> با فعالیت </a:t>
            </a:r>
            <a:r>
              <a:rPr lang="fa-IR" sz="2000" dirty="0" err="1">
                <a:cs typeface="B Nazanin" panose="00000400000000000000" pitchFamily="2" charset="-78"/>
              </a:rPr>
              <a:t>لیپازی</a:t>
            </a:r>
            <a:r>
              <a:rPr lang="fa-IR" sz="2000" dirty="0">
                <a:cs typeface="B Nazanin" panose="00000400000000000000" pitchFamily="2" charset="-78"/>
              </a:rPr>
              <a:t>، </a:t>
            </a:r>
            <a:r>
              <a:rPr lang="fa-IR" sz="2000" dirty="0" err="1">
                <a:cs typeface="B Nazanin" panose="00000400000000000000" pitchFamily="2" charset="-78"/>
              </a:rPr>
              <a:t>راندمان</a:t>
            </a:r>
            <a:r>
              <a:rPr lang="fa-IR" sz="2000" dirty="0">
                <a:cs typeface="B Nazanin" panose="00000400000000000000" pitchFamily="2" charset="-78"/>
              </a:rPr>
              <a:t> بالایی در حذف </a:t>
            </a:r>
            <a:r>
              <a:rPr lang="fa-IR" sz="2000" dirty="0" err="1">
                <a:cs typeface="B Nazanin" panose="00000400000000000000" pitchFamily="2" charset="-78"/>
              </a:rPr>
              <a:t>هیدروکربن‌های</a:t>
            </a:r>
            <a:r>
              <a:rPr lang="fa-IR" sz="2000" dirty="0">
                <a:cs typeface="B Nazanin" panose="00000400000000000000" pitchFamily="2" charset="-78"/>
              </a:rPr>
              <a:t> نفتی از خود نشان دادند. </a:t>
            </a:r>
          </a:p>
          <a:p>
            <a:pPr marL="0" indent="0" algn="just" rtl="1">
              <a:buNone/>
            </a:pPr>
            <a:endParaRPr lang="fa-IR" sz="2000" dirty="0">
              <a:cs typeface="B Nazanin" panose="00000400000000000000" pitchFamily="2" charset="-78"/>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944" t="6414" r="14521" b="6819"/>
          <a:stretch/>
        </p:blipFill>
        <p:spPr>
          <a:xfrm rot="16200000">
            <a:off x="5943690" y="3344339"/>
            <a:ext cx="1814648" cy="3357097"/>
          </a:xfrm>
          <a:prstGeom prst="rect">
            <a:avLst/>
          </a:prstGeom>
          <a:solidFill>
            <a:srgbClr val="FFFFFF">
              <a:shade val="85000"/>
            </a:srgbClr>
          </a:solidFill>
          <a:ln w="88900" cap="sq">
            <a:solidFill>
              <a:schemeClr val="bg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566" t="5931" r="8102" b="3098"/>
          <a:stretch/>
        </p:blipFill>
        <p:spPr>
          <a:xfrm rot="16200000">
            <a:off x="499120" y="4284061"/>
            <a:ext cx="1835823" cy="17780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55497" y="6200198"/>
            <a:ext cx="2316770" cy="461665"/>
          </a:xfrm>
          <a:prstGeom prst="rect">
            <a:avLst/>
          </a:prstGeom>
          <a:noFill/>
        </p:spPr>
        <p:txBody>
          <a:bodyPr wrap="square" rtlCol="1">
            <a:spAutoFit/>
          </a:bodyPr>
          <a:lstStyle/>
          <a:p>
            <a:pPr algn="r" rtl="1"/>
            <a:r>
              <a:rPr lang="fa-IR" sz="1200"/>
              <a:t>شکل1: ایزوله باکتری تجزیه کننده نفت جداسازی شده از خاک دانشگاه بوعلی سینا</a:t>
            </a:r>
          </a:p>
        </p:txBody>
      </p:sp>
      <p:sp>
        <p:nvSpPr>
          <p:cNvPr id="8" name="TextBox 7"/>
          <p:cNvSpPr txBox="1"/>
          <p:nvPr/>
        </p:nvSpPr>
        <p:spPr>
          <a:xfrm>
            <a:off x="4796973" y="6150929"/>
            <a:ext cx="3623733" cy="461665"/>
          </a:xfrm>
          <a:prstGeom prst="rect">
            <a:avLst/>
          </a:prstGeom>
          <a:noFill/>
        </p:spPr>
        <p:txBody>
          <a:bodyPr wrap="square" rtlCol="1">
            <a:spAutoFit/>
          </a:bodyPr>
          <a:lstStyle/>
          <a:p>
            <a:pPr algn="r" rtl="1"/>
            <a:r>
              <a:rPr lang="fa-IR" sz="1200" dirty="0"/>
              <a:t>شکل2: تجزیه روغن زیتون محیط کشت توسط آنزیم لیپاز باکتریایی (ایجاد رنگ زرد نشان دهنده عملکرد آنزیم در نظر گرفته شد).</a:t>
            </a:r>
          </a:p>
        </p:txBody>
      </p:sp>
      <p:pic>
        <p:nvPicPr>
          <p:cNvPr id="10" name="Picture 9"/>
          <p:cNvPicPr>
            <a:picLocks noChangeAspect="1"/>
          </p:cNvPicPr>
          <p:nvPr/>
        </p:nvPicPr>
        <p:blipFill>
          <a:blip r:embed="rId5"/>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1446027" y="3155580"/>
            <a:ext cx="9027043" cy="2330820"/>
          </a:xfrm>
        </p:spPr>
        <p:txBody>
          <a:bodyPr>
            <a:normAutofit/>
          </a:bodyPr>
          <a:lstStyle/>
          <a:p>
            <a:pPr marL="0" indent="0" algn="ctr" rtl="1">
              <a:buNone/>
            </a:pPr>
            <a:r>
              <a:rPr lang="fa-IR" sz="3200" dirty="0">
                <a:cs typeface="B Zar" panose="00000400000000000000" pitchFamily="2" charset="-78"/>
              </a:rPr>
              <a:t>از استاد راهنمای محترم، خانم دکتر سنبل ناظری که در مسیر علم اندوزی و انجام این پروژه </a:t>
            </a:r>
            <a:r>
              <a:rPr lang="fa-IR" sz="3200" dirty="0" err="1">
                <a:cs typeface="B Zar" panose="00000400000000000000" pitchFamily="2" charset="-78"/>
              </a:rPr>
              <a:t>مارا</a:t>
            </a:r>
            <a:r>
              <a:rPr lang="fa-IR" sz="3200" dirty="0">
                <a:cs typeface="B Zar" panose="00000400000000000000" pitchFamily="2" charset="-78"/>
              </a:rPr>
              <a:t> یاری کردند، کمال قدردانی و تشکر را داریم.</a:t>
            </a:r>
            <a:endParaRPr lang="en-US" sz="3200" dirty="0">
              <a:cs typeface="B Zar"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fontScale="77500" lnSpcReduction="20000"/>
          </a:bodyPr>
          <a:lstStyle/>
          <a:p>
            <a:pPr algn="just" rtl="1"/>
            <a:endParaRPr lang="fa-IR" sz="2000" dirty="0">
              <a:cs typeface="B Nazanin" panose="00000400000000000000" pitchFamily="2" charset="-78"/>
            </a:endParaRPr>
          </a:p>
          <a:p>
            <a:pPr algn="just" rtl="1"/>
            <a:r>
              <a:rPr lang="fa-IR" sz="2000" dirty="0">
                <a:cs typeface="B Nazanin" panose="00000400000000000000" pitchFamily="2" charset="-78"/>
              </a:rPr>
              <a:t>رجایی،س.، سیدی،م،. رئیسی،ف،. شیران،ب. و معظم جزی،م. ۱۳۹۵. اثر آلودگی نفتی خاک بر برخی ویژگی‌های فیزیولوژیکی و مولکولی گیاه. مجله پژوهش های سلولی و مولکولی(مجله زیست شناسی ایران).  ۲(۲۹):15-1</a:t>
            </a:r>
          </a:p>
          <a:p>
            <a:pPr algn="just" rtl="1"/>
            <a:r>
              <a:rPr lang="fa-IR" sz="2000" dirty="0">
                <a:cs typeface="B Nazanin" panose="00000400000000000000" pitchFamily="2" charset="-78"/>
              </a:rPr>
              <a:t>کوه کن،ه. 1398. تاثیر زیست‌افزونی، گیاه‌پالایی و ترکیب آن‌ها بر تجزیه نفت خام در خاک. دانشگاه زنجان.     110-151</a:t>
            </a:r>
          </a:p>
          <a:p>
            <a:pPr algn="just" rtl="1"/>
            <a:r>
              <a:rPr lang="fa-IR" sz="2000" dirty="0">
                <a:cs typeface="B Nazanin" panose="00000400000000000000" pitchFamily="2" charset="-78"/>
              </a:rPr>
              <a:t>کیانپوربرجویی،ر.، معتمدی،ح. و بم زاده،ز. ۱۳۹۵. جداسازی و شناسایی باکتری تجزیه کننده هیدروکربن های نفتی از مخازن نفتی آسماری اهواز. مجله دنیای میکروب ها. ۹(۲):5-2</a:t>
            </a:r>
          </a:p>
          <a:p>
            <a:pPr algn="just" rtl="1"/>
            <a:r>
              <a:rPr lang="fa-IR" sz="2000" dirty="0">
                <a:cs typeface="B Nazanin" panose="00000400000000000000" pitchFamily="2" charset="-78"/>
              </a:rPr>
              <a:t>نریمانی،س.، بازگیر،ع. و میرزایی،ح. ۱۳۹۶. بررسی فاکتورهای موثر بر بقا و فعالیت باکتری های تجزیه کننده نفت در فرایند زیست پالایی. مجله زیست شناسی ایران. ۱(۳۰):7-1 </a:t>
            </a:r>
          </a:p>
          <a:p>
            <a:pPr algn="just" rtl="1"/>
            <a:r>
              <a:rPr lang="fa-IR" sz="2000" dirty="0">
                <a:cs typeface="B Nazanin" panose="00000400000000000000" pitchFamily="2" charset="-78"/>
              </a:rPr>
              <a:t>یاری نیلاوره،ن. 1398. مقایسه توان گیاه پالایی برخی گیاهان در حذف هیدروکربن های نفتی کل از بعضی خاک های مناطق نفت خیز کرمانشاه. دانشگاه رازی. 44-72</a:t>
            </a:r>
          </a:p>
          <a:p>
            <a:pPr algn="just"/>
            <a:r>
              <a:rPr lang="en-US" sz="2000" dirty="0" err="1">
                <a:cs typeface="B Nazanin" panose="00000400000000000000" pitchFamily="2" charset="-78"/>
              </a:rPr>
              <a:t>Cheema,S</a:t>
            </a:r>
            <a:r>
              <a:rPr lang="en-US" sz="2000" dirty="0">
                <a:cs typeface="B Nazanin" panose="00000400000000000000" pitchFamily="2" charset="-78"/>
              </a:rPr>
              <a:t>., </a:t>
            </a:r>
            <a:r>
              <a:rPr lang="en-US" sz="2000" dirty="0" err="1">
                <a:cs typeface="B Nazanin" panose="00000400000000000000" pitchFamily="2" charset="-78"/>
              </a:rPr>
              <a:t>Lavania,M</a:t>
            </a:r>
            <a:r>
              <a:rPr lang="en-US" sz="2000" dirty="0">
                <a:cs typeface="B Nazanin" panose="00000400000000000000" pitchFamily="2" charset="-78"/>
              </a:rPr>
              <a:t>. and </a:t>
            </a:r>
            <a:r>
              <a:rPr lang="en-US" sz="2000" dirty="0" err="1">
                <a:cs typeface="B Nazanin" panose="00000400000000000000" pitchFamily="2" charset="-78"/>
              </a:rPr>
              <a:t>Lal,B</a:t>
            </a:r>
            <a:r>
              <a:rPr lang="en-US" sz="2000" dirty="0">
                <a:cs typeface="B Nazanin" panose="00000400000000000000" pitchFamily="2" charset="-78"/>
              </a:rPr>
              <a:t>. 2015. Impact of hydrocarbon contamination on the indigenous soil microbial community. Ann microbial.65:359-369</a:t>
            </a:r>
          </a:p>
          <a:p>
            <a:pPr algn="just"/>
            <a:r>
              <a:rPr lang="en-US" sz="2000" dirty="0" err="1">
                <a:cs typeface="B Nazanin" panose="00000400000000000000" pitchFamily="2" charset="-78"/>
              </a:rPr>
              <a:t>Liu,L</a:t>
            </a:r>
            <a:r>
              <a:rPr lang="en-US" sz="2000" dirty="0">
                <a:cs typeface="B Nazanin" panose="00000400000000000000" pitchFamily="2" charset="-78"/>
              </a:rPr>
              <a:t>., </a:t>
            </a:r>
            <a:r>
              <a:rPr lang="en-US" sz="2000" dirty="0" err="1">
                <a:cs typeface="B Nazanin" panose="00000400000000000000" pitchFamily="2" charset="-78"/>
              </a:rPr>
              <a:t>Bilal,M</a:t>
            </a:r>
            <a:r>
              <a:rPr lang="en-US" sz="2000" dirty="0">
                <a:cs typeface="B Nazanin" panose="00000400000000000000" pitchFamily="2" charset="-78"/>
              </a:rPr>
              <a:t>., </a:t>
            </a:r>
            <a:r>
              <a:rPr lang="en-US" sz="2000" dirty="0" err="1">
                <a:cs typeface="B Nazanin" panose="00000400000000000000" pitchFamily="2" charset="-78"/>
              </a:rPr>
              <a:t>Duan,X</a:t>
            </a:r>
            <a:r>
              <a:rPr lang="en-US" sz="2000" dirty="0">
                <a:cs typeface="B Nazanin" panose="00000400000000000000" pitchFamily="2" charset="-78"/>
              </a:rPr>
              <a:t>. and Iqbal HMN. 2019. Mitigation of environmental pollution by genetically engineered bacteria Current challenges and future perspectives. The science of the total </a:t>
            </a:r>
            <a:r>
              <a:rPr lang="en-US" sz="2000" dirty="0" err="1">
                <a:cs typeface="B Nazanin" panose="00000400000000000000" pitchFamily="2" charset="-78"/>
              </a:rPr>
              <a:t>invironment</a:t>
            </a:r>
            <a:r>
              <a:rPr lang="en-US" sz="2000" dirty="0">
                <a:cs typeface="B Nazanin" panose="00000400000000000000" pitchFamily="2" charset="-78"/>
              </a:rPr>
              <a:t>. 1(677):444-454</a:t>
            </a:r>
          </a:p>
          <a:p>
            <a:pPr algn="just"/>
            <a:r>
              <a:rPr lang="en-US" sz="2000" dirty="0" err="1">
                <a:cs typeface="B Nazanin" panose="00000400000000000000" pitchFamily="2" charset="-78"/>
              </a:rPr>
              <a:t>Okerentugba,Po</a:t>
            </a:r>
            <a:r>
              <a:rPr lang="en-US" sz="2000" dirty="0">
                <a:cs typeface="B Nazanin" panose="00000400000000000000" pitchFamily="2" charset="-78"/>
              </a:rPr>
              <a:t>. and Ezerony,OU.2003. Petroleum degradation potentials of single and mixed microbial cultures isolated from rivers and refinery in Nigeria. </a:t>
            </a:r>
            <a:r>
              <a:rPr lang="en-US" sz="2000" dirty="0" err="1">
                <a:cs typeface="B Nazanin" panose="00000400000000000000" pitchFamily="2" charset="-78"/>
              </a:rPr>
              <a:t>Afr</a:t>
            </a:r>
            <a:r>
              <a:rPr lang="en-US" sz="2000" dirty="0">
                <a:cs typeface="B Nazanin" panose="00000400000000000000" pitchFamily="2" charset="-78"/>
              </a:rPr>
              <a:t> J Biotech.2(9):288-292</a:t>
            </a:r>
          </a:p>
          <a:p>
            <a:pPr algn="just"/>
            <a:r>
              <a:rPr lang="en-US" sz="2000" dirty="0" err="1">
                <a:cs typeface="B Nazanin" panose="00000400000000000000" pitchFamily="2" charset="-78"/>
              </a:rPr>
              <a:t>Saum,L</a:t>
            </a:r>
            <a:r>
              <a:rPr lang="en-US" sz="2000" dirty="0">
                <a:cs typeface="B Nazanin" panose="00000400000000000000" pitchFamily="2" charset="-78"/>
              </a:rPr>
              <a:t>., </a:t>
            </a:r>
            <a:r>
              <a:rPr lang="en-US" sz="2000" dirty="0" err="1">
                <a:cs typeface="B Nazanin" panose="00000400000000000000" pitchFamily="2" charset="-78"/>
              </a:rPr>
              <a:t>Jiménez,M</a:t>
            </a:r>
            <a:r>
              <a:rPr lang="en-US" sz="2000" dirty="0">
                <a:cs typeface="B Nazanin" panose="00000400000000000000" pitchFamily="2" charset="-78"/>
              </a:rPr>
              <a:t>. and </a:t>
            </a:r>
            <a:r>
              <a:rPr lang="en-US" sz="2000" dirty="0" err="1">
                <a:cs typeface="B Nazanin" panose="00000400000000000000" pitchFamily="2" charset="-78"/>
              </a:rPr>
              <a:t>Crowley,D</a:t>
            </a:r>
            <a:r>
              <a:rPr lang="en-US" sz="2000" dirty="0">
                <a:cs typeface="B Nazanin" panose="00000400000000000000" pitchFamily="2" charset="-78"/>
              </a:rPr>
              <a:t>. 2018. Influence of biochar and compost on phytoremediation of oil contaminated soil. International journal of </a:t>
            </a:r>
            <a:r>
              <a:rPr lang="en-US" sz="2000" dirty="0" err="1">
                <a:cs typeface="B Nazanin" panose="00000400000000000000" pitchFamily="2" charset="-78"/>
              </a:rPr>
              <a:t>phytoremidation</a:t>
            </a:r>
            <a:r>
              <a:rPr lang="en-US" sz="2000" dirty="0">
                <a:cs typeface="B Nazanin" panose="00000400000000000000" pitchFamily="2" charset="-78"/>
              </a:rPr>
              <a:t>. 20(1):54-60</a:t>
            </a:r>
          </a:p>
          <a:p>
            <a:pPr algn="just" rtl="1"/>
            <a:endParaRPr lang="en-US" sz="2000" dirty="0">
              <a:cs typeface="B Nazanin" panose="00000400000000000000" pitchFamily="2" charset="-78"/>
            </a:endParaRPr>
          </a:p>
          <a:p>
            <a:pPr algn="just" rtl="1"/>
            <a:endParaRPr lang="en-US" sz="20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113</TotalTime>
  <Words>1280</Words>
  <Application>Microsoft Office PowerPoint</Application>
  <PresentationFormat>Widescreen</PresentationFormat>
  <Paragraphs>41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B Zar</vt:lpstr>
      <vt:lpstr>Trebuchet MS</vt:lpstr>
      <vt:lpstr>B Nazanin</vt:lpstr>
      <vt:lpstr>Calibri</vt:lpstr>
      <vt:lpstr>Arial</vt:lpstr>
      <vt:lpstr>Arial Rounded MT Bold</vt:lpstr>
      <vt:lpstr>Berlin</vt:lpstr>
      <vt:lpstr>بررسی حضورآنزیم لیپاز درباکتری تجزیه کننده نفت خاک دانشگاه بوعلی سینا </vt:lpstr>
      <vt:lpstr>چکیده</vt:lpstr>
      <vt:lpstr>مقدمه</vt:lpstr>
      <vt:lpstr>روش‌ انجام تحقیق</vt:lpstr>
      <vt:lpstr>فرضیه‌ها</vt:lpstr>
      <vt:lpstr>بحث و نتیجه‌گیری</vt:lpstr>
      <vt:lpstr>تقدیر و تشکر</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Manouchehr</cp:lastModifiedBy>
  <cp:revision>34</cp:revision>
  <dcterms:created xsi:type="dcterms:W3CDTF">2020-11-15T07:43:14Z</dcterms:created>
  <dcterms:modified xsi:type="dcterms:W3CDTF">2020-12-05T09:57:43Z</dcterms:modified>
</cp:coreProperties>
</file>