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1" r:id="rId1"/>
  </p:sldMasterIdLst>
  <p:notesMasterIdLst>
    <p:notesMasterId r:id="rId15"/>
  </p:notesMasterIdLst>
  <p:sldIdLst>
    <p:sldId id="256" r:id="rId2"/>
    <p:sldId id="258" r:id="rId3"/>
    <p:sldId id="257" r:id="rId4"/>
    <p:sldId id="259" r:id="rId5"/>
    <p:sldId id="264" r:id="rId6"/>
    <p:sldId id="265" r:id="rId7"/>
    <p:sldId id="262" r:id="rId8"/>
    <p:sldId id="267" r:id="rId9"/>
    <p:sldId id="269" r:id="rId10"/>
    <p:sldId id="263" r:id="rId11"/>
    <p:sldId id="260" r:id="rId12"/>
    <p:sldId id="271" r:id="rId13"/>
    <p:sldId id="272" r:id="rId14"/>
  </p:sldIdLst>
  <p:sldSz cx="12192000" cy="6858000"/>
  <p:notesSz cx="6858000" cy="9144000"/>
  <p:embeddedFontLst>
    <p:embeddedFont>
      <p:font typeface="B Zar" panose="00000400000000000000" pitchFamily="2" charset="-78"/>
      <p:regular r:id="rId16"/>
      <p:bold r:id="rId17"/>
    </p:embeddedFont>
    <p:embeddedFont>
      <p:font typeface="Trebuchet MS" panose="020B0603020202020204" pitchFamily="34" charset="0"/>
      <p:regular r:id="rId18"/>
      <p:bold r:id="rId19"/>
      <p:italic r:id="rId20"/>
      <p:boldItalic r:id="rId21"/>
    </p:embeddedFont>
    <p:embeddedFont>
      <p:font typeface="B Nazanin" panose="00000400000000000000" pitchFamily="2" charset="-78"/>
      <p:regular r:id="rId22"/>
      <p:bold r:id="rId23"/>
    </p:embeddedFont>
    <p:embeddedFont>
      <p:font typeface="B Titr" panose="00000700000000000000" pitchFamily="2" charset="-78"/>
      <p:bold r:id="rId24"/>
    </p:embeddedFont>
    <p:embeddedFont>
      <p:font typeface="Calibri" panose="020F0502020204030204" pitchFamily="34" charset="0"/>
      <p:regular r:id="rId25"/>
      <p:bold r:id="rId26"/>
      <p:italic r:id="rId27"/>
      <p:boldItalic r:id="rId28"/>
    </p:embeddedFont>
    <p:embeddedFont>
      <p:font typeface="Arial Rounded MT Bold" panose="020F0704030504030204" pitchFamily="34" charset="0"/>
      <p:regular r:id="rId29"/>
    </p:embeddedFont>
  </p:embeddedFontLst>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12</a:t>
            </a:fld>
            <a:endParaRPr lang="en-US"/>
          </a:p>
        </p:txBody>
      </p:sp>
    </p:spTree>
    <p:extLst>
      <p:ext uri="{BB962C8B-B14F-4D97-AF65-F5344CB8AC3E}">
        <p14:creationId xmlns:p14="http://schemas.microsoft.com/office/powerpoint/2010/main" val="367334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13</a:t>
            </a:fld>
            <a:endParaRPr lang="en-US"/>
          </a:p>
        </p:txBody>
      </p:sp>
    </p:spTree>
    <p:extLst>
      <p:ext uri="{BB962C8B-B14F-4D97-AF65-F5344CB8AC3E}">
        <p14:creationId xmlns:p14="http://schemas.microsoft.com/office/powerpoint/2010/main" val="235326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36908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39394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407086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4258616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674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15716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283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956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9159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298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42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6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5390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15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1903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275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6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1186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666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2540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614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422764208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386009"/>
            <a:ext cx="8574622" cy="1896979"/>
          </a:xfrm>
        </p:spPr>
        <p:txBody>
          <a:bodyPr>
            <a:normAutofit fontScale="90000"/>
          </a:bodyPr>
          <a:lstStyle/>
          <a:p>
            <a:pPr algn="ctr"/>
            <a:r>
              <a:rPr lang="fa-IR" sz="4400" dirty="0">
                <a:cs typeface="B Titr" panose="00000700000000000000" pitchFamily="2" charset="-78"/>
              </a:rPr>
              <a:t>بررسی فعالیت آنزیم خارج سلولی آمیلاز در محیط کشت باکتری مولد رنگ جداسازی شده از خاک دشت همدان </a:t>
            </a:r>
            <a:endParaRPr lang="en-US" sz="4400"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903767" y="4693665"/>
            <a:ext cx="7920689" cy="1117687"/>
          </a:xfrm>
        </p:spPr>
        <p:txBody>
          <a:bodyPr>
            <a:normAutofit fontScale="92500"/>
          </a:bodyPr>
          <a:lstStyle/>
          <a:p>
            <a:pPr marL="342900" indent="-342900" algn="just" rtl="1">
              <a:buFont typeface="Arial" panose="020B0604020202020204" pitchFamily="34" charset="0"/>
              <a:buChar char="•"/>
            </a:pPr>
            <a:r>
              <a:rPr lang="fa-IR" b="1" dirty="0">
                <a:cs typeface="B Nazanin" panose="00000400000000000000" pitchFamily="2" charset="-78"/>
              </a:rPr>
              <a:t>فاطمه </a:t>
            </a:r>
            <a:r>
              <a:rPr lang="fa-IR" b="1" dirty="0" err="1">
                <a:cs typeface="B Nazanin" panose="00000400000000000000" pitchFamily="2" charset="-78"/>
              </a:rPr>
              <a:t>پیرحیاتی</a:t>
            </a:r>
            <a:r>
              <a:rPr lang="en-US" b="1" dirty="0">
                <a:cs typeface="B Nazanin" panose="00000400000000000000" pitchFamily="2" charset="-78"/>
              </a:rPr>
              <a:t>*</a:t>
            </a:r>
            <a:r>
              <a:rPr lang="fa-IR" b="1" dirty="0">
                <a:cs typeface="B Nazanin" panose="00000400000000000000" pitchFamily="2" charset="-78"/>
              </a:rPr>
              <a:t>، دانشجوی کارشناسی ارشد بیوتکنولوژی کشاورزی، دانشگاه بوعلی سینا همدان</a:t>
            </a:r>
          </a:p>
          <a:p>
            <a:pPr marL="342900" indent="-342900" algn="just" rtl="1">
              <a:buFont typeface="Arial" panose="020B0604020202020204" pitchFamily="34" charset="0"/>
              <a:buChar char="•"/>
            </a:pPr>
            <a:r>
              <a:rPr lang="fa-IR" b="1" dirty="0">
                <a:cs typeface="B Nazanin" panose="00000400000000000000" pitchFamily="2" charset="-78"/>
              </a:rPr>
              <a:t>سنبل ناظری، دانشیار گروه مهندسی ژنتیک و تولیدات گیاهی، دانشگاه بوعلی سینا همدان </a:t>
            </a: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172416" y="2644170"/>
            <a:ext cx="2769750" cy="1569660"/>
          </a:xfrm>
          <a:prstGeom prst="rect">
            <a:avLst/>
          </a:prstGeom>
          <a:noFill/>
        </p:spPr>
        <p:txBody>
          <a:bodyPr wrap="square" rtlCol="0">
            <a:spAutoFit/>
          </a:bodyPr>
          <a:lstStyle/>
          <a:p>
            <a:pPr algn="ctr" rtl="1"/>
            <a:r>
              <a:rPr lang="fa-IR" sz="2400" dirty="0">
                <a:cs typeface="B Nazanin" panose="00000400000000000000" pitchFamily="2" charset="-78"/>
              </a:rPr>
              <a:t>گروه مهندسی ژنتیک و تولیدات گیاهی، دانشکده کشاورزی، دانشگاه بوعلی‌سینا، 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8965052" y="6242994"/>
            <a:ext cx="2977114" cy="338554"/>
          </a:xfrm>
          <a:prstGeom prst="rect">
            <a:avLst/>
          </a:prstGeom>
          <a:noFill/>
        </p:spPr>
        <p:txBody>
          <a:bodyPr wrap="square" rtlCol="0">
            <a:spAutoFit/>
          </a:bodyPr>
          <a:lstStyle/>
          <a:p>
            <a:pPr algn="ctr" rtl="1"/>
            <a:r>
              <a:rPr lang="en-US" sz="1600" dirty="0">
                <a:latin typeface="Arial Rounded MT Bold" panose="020F0704030504030204" pitchFamily="34" charset="0"/>
              </a:rPr>
              <a:t>Snblnazeri@yahoo.com</a:t>
            </a: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9" name="Picture 8"/>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ا مطالعه بر سایر پژوهش های مشابه انجام شده مشخص شد که با توجه به مضرات و سموم تولید شده توسط رنگدانه های مصنوعی، تمایل به کاربرد رنگدانه های طبیعی در سال های اخیر افزایش یافته است [7]. تولید رنگدانه توسط میکروارگانیسم ها به علت رشد سریع، بازدهی بالاتر، سهولت در استخراج، عدم وابستگی به شرایط جوی و گستردگی و تنوع رنگ بیشتر نسبت به سایر منابع زیستی دارای مزایای بیشتری است [6]. </a:t>
            </a:r>
          </a:p>
          <a:p>
            <a:pPr marL="0" indent="0" algn="just" rtl="1">
              <a:buNone/>
            </a:pPr>
            <a:r>
              <a:rPr lang="fa-IR" sz="2000" dirty="0">
                <a:cs typeface="B Nazanin" panose="00000400000000000000" pitchFamily="2" charset="-78"/>
              </a:rPr>
              <a:t>در پژوهش انجام شده، جدایه به دست آمده مولد رنگدانه زرد در محیط بود. برخی مطالعات صورت گرفته بر باکتری های مولد رنگ نشان داده است که برخی از این باکتری برای استفاده از ترکیبات نشاسته در محیط اطراف خود قادر به تولید آنزیم خارج سلولی نشاسته هستند [8]. در مطالعه حاضر تولید آنزیم </a:t>
            </a:r>
            <a:r>
              <a:rPr lang="fa-IR" sz="2000" dirty="0" err="1">
                <a:cs typeface="B Nazanin" panose="00000400000000000000" pitchFamily="2" charset="-78"/>
              </a:rPr>
              <a:t>آمیلاز</a:t>
            </a:r>
            <a:r>
              <a:rPr lang="fa-IR" sz="2000" dirty="0">
                <a:cs typeface="B Nazanin" panose="00000400000000000000" pitchFamily="2" charset="-78"/>
              </a:rPr>
              <a:t> توسط باکتری به اثبات رسید.</a:t>
            </a: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a:cs typeface="B Zar" panose="00000400000000000000" pitchFamily="2" charset="-78"/>
              </a:rPr>
              <a:t>تقدیر و تشکر شایسته از استاد راهنمای فرهیخته و فرزانه سرکار خانم دکتر سنبل ناظری که همواره دلسوزانه و </a:t>
            </a:r>
            <a:r>
              <a:rPr lang="fa-IR" sz="3200">
                <a:cs typeface="B Zar" panose="00000400000000000000" pitchFamily="2" charset="-78"/>
              </a:rPr>
              <a:t>بی دریغ با انتقال معلومات و تجربیات ارزشمند خود در کنار برقراری رابطه صمیمانه و دوستانه با دانشجویان و ایجاد فضایی دلنشین برای کسب علم و دانش و درک شرایط دانشجویان، اینجانب را در تمامی مراحل و تهیه این پوستر یاری نمودند. </a:t>
            </a:r>
            <a:endParaRPr lang="en-US" sz="3200" dirty="0">
              <a:cs typeface="B Zar"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a:buNone/>
            </a:pPr>
            <a:r>
              <a:rPr lang="en-US" sz="2000" dirty="0">
                <a:cs typeface="B Nazanin" panose="00000400000000000000" pitchFamily="2" charset="-78"/>
              </a:rPr>
              <a:t>1. Chen, M., and Johns, M. 1993.Effect of the pH and nitrogen source on pigment production by </a:t>
            </a:r>
            <a:r>
              <a:rPr lang="en-US" sz="2000" dirty="0" err="1">
                <a:cs typeface="B Nazanin" panose="00000400000000000000" pitchFamily="2" charset="-78"/>
              </a:rPr>
              <a:t>Monascuspurpureus</a:t>
            </a:r>
            <a:r>
              <a:rPr lang="en-US" sz="2000" dirty="0">
                <a:cs typeface="B Nazanin" panose="00000400000000000000" pitchFamily="2" charset="-78"/>
              </a:rPr>
              <a:t>. Enzyme </a:t>
            </a:r>
            <a:r>
              <a:rPr lang="en-US" sz="2000" dirty="0" err="1">
                <a:cs typeface="B Nazanin" panose="00000400000000000000" pitchFamily="2" charset="-78"/>
              </a:rPr>
              <a:t>Microb</a:t>
            </a:r>
            <a:r>
              <a:rPr lang="en-US" sz="2000" dirty="0">
                <a:cs typeface="B Nazanin" panose="00000400000000000000" pitchFamily="2" charset="-78"/>
              </a:rPr>
              <a:t> Technol. 16: 584–590.</a:t>
            </a:r>
            <a:endParaRPr lang="fa-IR" sz="2000" dirty="0">
              <a:cs typeface="B Nazanin" panose="00000400000000000000" pitchFamily="2" charset="-78"/>
            </a:endParaRPr>
          </a:p>
          <a:p>
            <a:pPr marL="0" indent="0" algn="just">
              <a:buNone/>
            </a:pPr>
            <a:r>
              <a:rPr lang="en-US" sz="2000" dirty="0">
                <a:cs typeface="B Nazanin" panose="00000400000000000000" pitchFamily="2" charset="-78"/>
              </a:rPr>
              <a:t>2.  </a:t>
            </a:r>
            <a:r>
              <a:rPr lang="en-US" sz="2000" dirty="0" err="1">
                <a:cs typeface="B Nazanin" panose="00000400000000000000" pitchFamily="2" charset="-78"/>
              </a:rPr>
              <a:t>Dufossé</a:t>
            </a:r>
            <a:r>
              <a:rPr lang="en-US" sz="2000" dirty="0">
                <a:cs typeface="B Nazanin" panose="00000400000000000000" pitchFamily="2" charset="-78"/>
              </a:rPr>
              <a:t> L. Microbial Production of Food Grade Pigments. Food Technol. </a:t>
            </a:r>
            <a:r>
              <a:rPr lang="en-US" sz="2000" dirty="0" err="1">
                <a:cs typeface="B Nazanin" panose="00000400000000000000" pitchFamily="2" charset="-78"/>
              </a:rPr>
              <a:t>Biotechnol</a:t>
            </a:r>
            <a:r>
              <a:rPr lang="en-US" sz="2000" dirty="0">
                <a:cs typeface="B Nazanin" panose="00000400000000000000" pitchFamily="2" charset="-78"/>
              </a:rPr>
              <a:t> 2006;44:313-21.</a:t>
            </a:r>
            <a:endParaRPr lang="fa-IR" sz="2000" dirty="0">
              <a:cs typeface="B Nazanin" panose="00000400000000000000" pitchFamily="2" charset="-78"/>
            </a:endParaRPr>
          </a:p>
          <a:p>
            <a:pPr marL="0" indent="0" algn="just">
              <a:buNone/>
            </a:pPr>
            <a:r>
              <a:rPr lang="en-US" sz="2000" dirty="0">
                <a:cs typeface="B Nazanin" panose="00000400000000000000" pitchFamily="2" charset="-78"/>
              </a:rPr>
              <a:t>3. El- Tayeb O, Mohammad F, Hashem A, </a:t>
            </a:r>
            <a:r>
              <a:rPr lang="en-US" sz="2000" dirty="0" err="1">
                <a:cs typeface="B Nazanin" panose="00000400000000000000" pitchFamily="2" charset="-78"/>
              </a:rPr>
              <a:t>Aboulwafa</a:t>
            </a:r>
            <a:r>
              <a:rPr lang="en-US" sz="2000" dirty="0">
                <a:cs typeface="B Nazanin" panose="00000400000000000000" pitchFamily="2" charset="-78"/>
              </a:rPr>
              <a:t> M (2007). Optimization of the industrial production of bacterial alpha amylase in Egypt. IV. </a:t>
            </a:r>
            <a:r>
              <a:rPr lang="en-US" sz="2000" dirty="0" err="1">
                <a:cs typeface="B Nazanin" panose="00000400000000000000" pitchFamily="2" charset="-78"/>
              </a:rPr>
              <a:t>Fermentor</a:t>
            </a:r>
            <a:r>
              <a:rPr lang="en-US" sz="2000" dirty="0">
                <a:cs typeface="B Nazanin" panose="00000400000000000000" pitchFamily="2" charset="-78"/>
              </a:rPr>
              <a:t> production and characterization of the enzyme of two strains of Bacillus subtilis and Bacillus </a:t>
            </a:r>
            <a:r>
              <a:rPr lang="en-US" sz="2000" dirty="0" err="1">
                <a:cs typeface="B Nazanin" panose="00000400000000000000" pitchFamily="2" charset="-78"/>
              </a:rPr>
              <a:t>amyloliqueifaciens</a:t>
            </a:r>
            <a:r>
              <a:rPr lang="en-US" sz="2000" dirty="0">
                <a:cs typeface="B Nazanin" panose="00000400000000000000" pitchFamily="2" charset="-78"/>
              </a:rPr>
              <a:t>. African Journal of Biotechnology 7: 4521-4536. </a:t>
            </a:r>
            <a:endParaRPr lang="fa-IR" sz="2000" dirty="0">
              <a:cs typeface="B Nazanin" panose="00000400000000000000" pitchFamily="2" charset="-78"/>
            </a:endParaRPr>
          </a:p>
          <a:p>
            <a:pPr marL="0" indent="0" algn="just">
              <a:buNone/>
            </a:pPr>
            <a:r>
              <a:rPr lang="en-US" sz="2000" dirty="0">
                <a:cs typeface="B Nazanin" panose="00000400000000000000" pitchFamily="2" charset="-78"/>
              </a:rPr>
              <a:t>4. Oliveira AN, Oliveira LA, Andrade JS, Junior AF. Rhizobia amylase production using various starchy substances as carbon substrates. Brazil J Microbiol. 2007; 38(2): 208-216.</a:t>
            </a:r>
            <a:endParaRPr lang="fa-IR" sz="2000" dirty="0">
              <a:cs typeface="B Nazanin" panose="00000400000000000000" pitchFamily="2" charset="-78"/>
            </a:endParaRPr>
          </a:p>
          <a:p>
            <a:pPr algn="just"/>
            <a:endParaRPr lang="en-US" sz="2000" dirty="0">
              <a:cs typeface="B Nazanin" panose="00000400000000000000" pitchFamily="2" charset="-78"/>
            </a:endParaRPr>
          </a:p>
          <a:p>
            <a:pPr algn="just"/>
            <a:endParaRPr lang="fa-IR" sz="2000" dirty="0">
              <a:cs typeface="B Nazanin" panose="00000400000000000000" pitchFamily="2" charset="-78"/>
            </a:endParaRPr>
          </a:p>
          <a:p>
            <a:pPr algn="just"/>
            <a:endParaRPr lang="fa-IR" sz="2000" dirty="0">
              <a:cs typeface="B Nazanin" panose="00000400000000000000" pitchFamily="2" charset="-78"/>
            </a:endParaRPr>
          </a:p>
          <a:p>
            <a:pPr algn="just"/>
            <a:endParaRPr lang="fa-IR" sz="2000" dirty="0">
              <a:cs typeface="B Nazanin" panose="00000400000000000000" pitchFamily="2" charset="-78"/>
            </a:endParaRPr>
          </a:p>
          <a:p>
            <a:pPr algn="just"/>
            <a:endParaRPr lang="fa-IR" sz="2000" dirty="0">
              <a:cs typeface="B Nazanin" panose="00000400000000000000" pitchFamily="2" charset="-78"/>
            </a:endParaRPr>
          </a:p>
          <a:p>
            <a:pPr algn="just"/>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156846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a:buNone/>
            </a:pPr>
            <a:r>
              <a:rPr lang="en-US" sz="2000" dirty="0">
                <a:cs typeface="B Nazanin" panose="00000400000000000000" pitchFamily="2" charset="-78"/>
              </a:rPr>
              <a:t>5. </a:t>
            </a:r>
            <a:r>
              <a:rPr lang="en-US" sz="2000" dirty="0" err="1">
                <a:cs typeface="B Nazanin" panose="00000400000000000000" pitchFamily="2" charset="-78"/>
              </a:rPr>
              <a:t>Oudjeriouat</a:t>
            </a:r>
            <a:r>
              <a:rPr lang="en-US" sz="2000" dirty="0">
                <a:cs typeface="B Nazanin" panose="00000400000000000000" pitchFamily="2" charset="-78"/>
              </a:rPr>
              <a:t> N, </a:t>
            </a:r>
            <a:r>
              <a:rPr lang="en-US" sz="2000" dirty="0" err="1">
                <a:cs typeface="B Nazanin" panose="00000400000000000000" pitchFamily="2" charset="-78"/>
              </a:rPr>
              <a:t>Moraiau</a:t>
            </a:r>
            <a:r>
              <a:rPr lang="en-US" sz="2000" dirty="0">
                <a:cs typeface="B Nazanin" panose="00000400000000000000" pitchFamily="2" charset="-78"/>
              </a:rPr>
              <a:t> Y, </a:t>
            </a:r>
            <a:r>
              <a:rPr lang="en-US" sz="2000" dirty="0" err="1">
                <a:cs typeface="B Nazanin" panose="00000400000000000000" pitchFamily="2" charset="-78"/>
              </a:rPr>
              <a:t>Santimone</a:t>
            </a:r>
            <a:r>
              <a:rPr lang="en-US" sz="2000" dirty="0">
                <a:cs typeface="B Nazanin" panose="00000400000000000000" pitchFamily="2" charset="-78"/>
              </a:rPr>
              <a:t> M, </a:t>
            </a:r>
            <a:r>
              <a:rPr lang="en-US" sz="2000" dirty="0" err="1">
                <a:cs typeface="B Nazanin" panose="00000400000000000000" pitchFamily="2" charset="-78"/>
              </a:rPr>
              <a:t>Svenssen</a:t>
            </a:r>
            <a:r>
              <a:rPr lang="en-US" sz="2000" dirty="0">
                <a:cs typeface="B Nazanin" panose="00000400000000000000" pitchFamily="2" charset="-78"/>
              </a:rPr>
              <a:t> B, </a:t>
            </a:r>
            <a:r>
              <a:rPr lang="en-US" sz="2000" dirty="0" err="1">
                <a:cs typeface="B Nazanin" panose="00000400000000000000" pitchFamily="2" charset="-78"/>
              </a:rPr>
              <a:t>Marchis-Mouren</a:t>
            </a:r>
            <a:r>
              <a:rPr lang="en-US" sz="2000" dirty="0">
                <a:cs typeface="B Nazanin" panose="00000400000000000000" pitchFamily="2" charset="-78"/>
              </a:rPr>
              <a:t> G. </a:t>
            </a:r>
            <a:r>
              <a:rPr lang="en-US" sz="2000" dirty="0" err="1">
                <a:cs typeface="B Nazanin" panose="00000400000000000000" pitchFamily="2" charset="-78"/>
              </a:rPr>
              <a:t>Desseaux</a:t>
            </a:r>
            <a:r>
              <a:rPr lang="en-US" sz="2000" dirty="0">
                <a:cs typeface="B Nazanin" panose="00000400000000000000" pitchFamily="2" charset="-78"/>
              </a:rPr>
              <a:t> V. On the mechanism of amylase: A carbon and cyclodextrin inhibition of barley amylase isoenzymes. Eur </a:t>
            </a:r>
            <a:r>
              <a:rPr lang="en-US" sz="2000" dirty="0" err="1">
                <a:cs typeface="B Nazanin" panose="00000400000000000000" pitchFamily="2" charset="-78"/>
              </a:rPr>
              <a:t>Biochem</a:t>
            </a:r>
            <a:r>
              <a:rPr lang="en-US" sz="2000" dirty="0">
                <a:cs typeface="B Nazanin" panose="00000400000000000000" pitchFamily="2" charset="-78"/>
              </a:rPr>
              <a:t> FEBS. 2003; 270: 3871-3879.</a:t>
            </a:r>
            <a:endParaRPr lang="fa-IR" sz="2000" dirty="0">
              <a:cs typeface="B Nazanin" panose="00000400000000000000" pitchFamily="2" charset="-78"/>
            </a:endParaRPr>
          </a:p>
          <a:p>
            <a:pPr marL="0" indent="0" algn="just">
              <a:buNone/>
            </a:pPr>
            <a:r>
              <a:rPr lang="en-US" sz="2000" dirty="0">
                <a:cs typeface="B Nazanin" panose="00000400000000000000" pitchFamily="2" charset="-78"/>
              </a:rPr>
              <a:t>6. Sharma D. Understanding </a:t>
            </a:r>
            <a:r>
              <a:rPr lang="en-US" sz="2000" dirty="0" err="1">
                <a:cs typeface="B Nazanin" panose="00000400000000000000" pitchFamily="2" charset="-78"/>
              </a:rPr>
              <a:t>Biocolour</a:t>
            </a:r>
            <a:r>
              <a:rPr lang="en-US" sz="2000" dirty="0">
                <a:cs typeface="B Nazanin" panose="00000400000000000000" pitchFamily="2" charset="-78"/>
              </a:rPr>
              <a:t>-A Review. International journal of scientific &amp; technology research 2014;3: 2277-86. </a:t>
            </a:r>
            <a:endParaRPr lang="fa-IR" sz="2000" dirty="0">
              <a:cs typeface="B Nazanin" panose="00000400000000000000" pitchFamily="2" charset="-78"/>
            </a:endParaRPr>
          </a:p>
          <a:p>
            <a:pPr marL="0" indent="0" algn="just">
              <a:buNone/>
            </a:pPr>
            <a:r>
              <a:rPr lang="en-US" sz="2000" dirty="0">
                <a:effectLst>
                  <a:outerShdw blurRad="38100" dist="38100" dir="2700000" algn="tl">
                    <a:srgbClr val="000000">
                      <a:alpha val="43137"/>
                    </a:srgbClr>
                  </a:outerShdw>
                </a:effectLst>
              </a:rPr>
              <a:t>7. Singh, H. B. and </a:t>
            </a:r>
            <a:r>
              <a:rPr lang="en-US" sz="2000" dirty="0" err="1">
                <a:effectLst>
                  <a:outerShdw blurRad="38100" dist="38100" dir="2700000" algn="tl">
                    <a:srgbClr val="000000">
                      <a:alpha val="43137"/>
                    </a:srgbClr>
                  </a:outerShdw>
                </a:effectLst>
              </a:rPr>
              <a:t>Barati</a:t>
            </a:r>
            <a:r>
              <a:rPr lang="en-US" sz="2000" dirty="0">
                <a:effectLst>
                  <a:outerShdw blurRad="38100" dist="38100" dir="2700000" algn="tl">
                    <a:srgbClr val="000000">
                      <a:alpha val="43137"/>
                    </a:srgbClr>
                  </a:outerShdw>
                </a:effectLst>
              </a:rPr>
              <a:t>, K. A. 2015. Hand book of natural Days and Pigments. 34pp</a:t>
            </a:r>
            <a:r>
              <a:rPr lang="en-US" sz="2000" dirty="0">
                <a:effectLst/>
              </a:rPr>
              <a:t>.</a:t>
            </a:r>
            <a:endParaRPr lang="fa-IR" sz="2000" dirty="0">
              <a:effectLst/>
            </a:endParaRPr>
          </a:p>
          <a:p>
            <a:pPr marL="0" indent="0" algn="just">
              <a:buNone/>
            </a:pPr>
            <a:r>
              <a:rPr lang="en-US" sz="2000" dirty="0">
                <a:cs typeface="B Nazanin" panose="00000400000000000000" pitchFamily="2" charset="-78"/>
              </a:rPr>
              <a:t>8. </a:t>
            </a:r>
            <a:r>
              <a:rPr lang="en-US" sz="2000" dirty="0" err="1">
                <a:cs typeface="B Nazanin" panose="00000400000000000000" pitchFamily="2" charset="-78"/>
              </a:rPr>
              <a:t>Venil</a:t>
            </a:r>
            <a:r>
              <a:rPr lang="en-US" sz="2000" dirty="0">
                <a:cs typeface="B Nazanin" panose="00000400000000000000" pitchFamily="2" charset="-78"/>
              </a:rPr>
              <a:t> C, </a:t>
            </a:r>
            <a:r>
              <a:rPr lang="en-US" sz="2000" dirty="0" err="1">
                <a:cs typeface="B Nazanin" panose="00000400000000000000" pitchFamily="2" charset="-78"/>
              </a:rPr>
              <a:t>Erumalsamy</a:t>
            </a:r>
            <a:r>
              <a:rPr lang="en-US" sz="2000" dirty="0">
                <a:cs typeface="B Nazanin" panose="00000400000000000000" pitchFamily="2" charset="-78"/>
              </a:rPr>
              <a:t> L. An insightful overview on microbial pigment, </a:t>
            </a:r>
            <a:r>
              <a:rPr lang="en-US" sz="2000" dirty="0" err="1">
                <a:cs typeface="B Nazanin" panose="00000400000000000000" pitchFamily="2" charset="-78"/>
              </a:rPr>
              <a:t>prodigiosin</a:t>
            </a:r>
            <a:r>
              <a:rPr lang="en-US" sz="2000" dirty="0">
                <a:cs typeface="B Nazanin" panose="00000400000000000000" pitchFamily="2" charset="-78"/>
              </a:rPr>
              <a:t>. Electronic J Biol. 2009; 5(3): 49-61.</a:t>
            </a:r>
            <a:endParaRPr lang="fa-IR" sz="2000" dirty="0">
              <a:effectLst/>
            </a:endParaRPr>
          </a:p>
          <a:p>
            <a:pPr algn="just"/>
            <a:endParaRPr lang="fa-IR" sz="2000" dirty="0">
              <a:effectLst/>
            </a:endParaRPr>
          </a:p>
          <a:p>
            <a:pPr algn="just"/>
            <a:endParaRPr lang="en-US" sz="2000" dirty="0">
              <a:effectLst/>
            </a:endParaRPr>
          </a:p>
          <a:p>
            <a:pPr algn="just"/>
            <a:endParaRPr lang="fa-IR" sz="2000" dirty="0">
              <a:cs typeface="B Nazanin" panose="00000400000000000000" pitchFamily="2" charset="-78"/>
            </a:endParaRPr>
          </a:p>
          <a:p>
            <a:pPr algn="just"/>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3327882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3744543"/>
          </a:xfrm>
        </p:spPr>
        <p:txBody>
          <a:bodyPr>
            <a:normAutofit/>
          </a:bodyPr>
          <a:lstStyle/>
          <a:p>
            <a:pPr marL="0" indent="0" algn="just" rtl="1">
              <a:buNone/>
            </a:pPr>
            <a:r>
              <a:rPr lang="fa-IR" sz="2000" dirty="0">
                <a:cs typeface="B Nazanin" panose="00000400000000000000" pitchFamily="2" charset="-78"/>
              </a:rPr>
              <a:t>میکروارگانیسم ها قادر به تولید مولکول های پیچیده به عنوان بخشی از فعالیت های متابولیک هستند. این مولکول ها شامل ترکیباتی از قبیل   رنگدانه ها، آنزیم ها و پروتئین ها می باشند. امروزه استفاده از رنگدانه های مصنوعی با چالش هایی از قبیل وابستگی به منابع نفتی غیر قابل احیا، سمیت محیطی، مسائل بهداشتی و عدم بازیافت رو به رو هستند لذا مصرف کنندگان مواد غذایی و بیماران به دنبال افزودن مواد طبیعی و یا داروهای سنتی در غذاها به جای انواع مصنوعی آن می باشند. میکروارگانیسم های مولد پیگمان با سنتز رنگدانه به عنوان یک متابولیت ثانویه، امکان جایگزینی رنگدانه های زیستی به جای انواع مصنوعی آن ها را فراهم ساخته اند. آنزیم ها کاربرد بسیاری در صنایع غذایی، شوینده ها، کاغذ سازی، نساجی و حذف آلاینده های شیمیایی و نفتی دارند. آمیلازها از مهم ترین  آنزیم ها در بیوتکنولوژی محسوب شده و امروزه بطور گسترده ای در صنعت استفاده میشوند.</a:t>
            </a:r>
          </a:p>
          <a:p>
            <a:pPr marL="0" indent="0" algn="just" rtl="1">
              <a:buNone/>
            </a:pPr>
            <a:r>
              <a:rPr lang="fa-IR" sz="2000" dirty="0">
                <a:cs typeface="B Nazanin" panose="00000400000000000000" pitchFamily="2" charset="-78"/>
              </a:rPr>
              <a:t>در این پژوهش باکتری مولد رنگدانه از خاک</a:t>
            </a:r>
            <a:r>
              <a:rPr lang="en-US" sz="2000" dirty="0">
                <a:cs typeface="B Nazanin" panose="00000400000000000000" pitchFamily="2" charset="-78"/>
              </a:rPr>
              <a:t> </a:t>
            </a:r>
            <a:r>
              <a:rPr lang="fa-IR" sz="2000" dirty="0">
                <a:cs typeface="B Nazanin" panose="00000400000000000000" pitchFamily="2" charset="-78"/>
              </a:rPr>
              <a:t>نمونه برداری شده از دشت همدان جداسازی شد. رقت تهیه شده از نمونه خاک به محیط کشت مناسب منتقل شد. باکتری های مولد رنگ جدا و خالص شدند. رنگ آمیزی برای شناسایی مقدماتی انجام شد. بررسی تولید آنزیم خارج سلولی آمیلاز در محیط کشت حاوی سوبسترای این آنزیم انجام گرفت.</a:t>
            </a:r>
          </a:p>
          <a:p>
            <a:pPr marL="0" indent="0" algn="just" rtl="1">
              <a:buNone/>
            </a:pPr>
            <a:r>
              <a:rPr lang="fa-IR" sz="2000" dirty="0">
                <a:cs typeface="B Nazanin" panose="00000400000000000000" pitchFamily="2" charset="-78"/>
              </a:rPr>
              <a:t>نتایج نشان داد که جدایه به دست آمده قادر به تولید رنگ زرد در محیط بود. شناسایی اولیه نشان داد که باکتری باسیل گرم منفی بود. باکتری توانایی تولید آنزیم </a:t>
            </a:r>
            <a:r>
              <a:rPr lang="fa-IR" sz="2000" dirty="0" err="1">
                <a:cs typeface="B Nazanin" panose="00000400000000000000" pitchFamily="2" charset="-78"/>
              </a:rPr>
              <a:t>آمیلاز</a:t>
            </a:r>
            <a:r>
              <a:rPr lang="fa-IR" sz="2000" dirty="0">
                <a:cs typeface="B Nazanin" panose="00000400000000000000" pitchFamily="2" charset="-78"/>
              </a:rPr>
              <a:t> را داشت. </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بیوتکنولوژی، پیگمان های زیستی، میکروارگانیسم ها، خاک</a:t>
            </a:r>
            <a:endParaRPr lang="en-US" sz="1800"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امروزه به دلیل نگرانی های مصرف کنندگان در مورد ترکیبات شیمیایی، تمایل روز افزونی به استفاده از مواد غذایی طبیعی در صنایع غذایی وجود دارد. از آنجا که رنگ های شیمیایی اثرات نامطلوبی بر سلامت دارند. متخصصین مواد غذایی مانند گذشته های دور به دنبال استفاده علمی تر از    رنگ های طبیعی هستند [1]. پیگمان های طبیعی رنگدانه هایی هستند که از موجودات مختلف مانند میکروارگانیسم ها، گیاهان و جانوران استخراج می شوند [2].از میکروارگانیسم های مولد رنگدانه می توان به باکتری ها، قارچ ها، گلسنگ ها، مخمرها و جلبک ها اشاره نمود [1]. باکتری های مولد پیگمان از جمله مهم ترین باکتری هایی هستند که قادر به سنتز رنگدانه های زیستی می باشند [2]. کاربرد برخی از رنگدانه های طبیعی مشتق شده از میکروارگانیسم ها به عنوان رنگ خوراکی و مکمل های تغذیه ای، نشان دهنده حضور و اهمیت جایگاه آن ها در بازار است [6]. لذا با توجه به فراوانی میکروارگانیسم ها، ارزش تجاری رنگدانه ها، فرآیندهای زیستی مقرون به صرفه و تقاضا برای توسعه ی آن ها در صنایع مختلف، استفاده از این   رنگدانه ها روز به روز در حال افزایش است [8]. </a:t>
            </a:r>
          </a:p>
          <a:p>
            <a:pPr marL="0" indent="0" algn="just" rtl="1">
              <a:buNone/>
            </a:pPr>
            <a:r>
              <a:rPr lang="fa-IR" sz="2000" dirty="0">
                <a:cs typeface="B Nazanin" panose="00000400000000000000" pitchFamily="2" charset="-78"/>
              </a:rPr>
              <a:t>آنزیم ها از جمله ترکیباتی هستند که توسط برخی میکروارگانیسم ها به عنوان </a:t>
            </a:r>
            <a:r>
              <a:rPr lang="fa-IR" sz="2000" dirty="0" err="1">
                <a:cs typeface="B Nazanin" panose="00000400000000000000" pitchFamily="2" charset="-78"/>
              </a:rPr>
              <a:t>متابولیت</a:t>
            </a:r>
            <a:r>
              <a:rPr lang="fa-IR" sz="2000" dirty="0">
                <a:cs typeface="B Nazanin" panose="00000400000000000000" pitchFamily="2" charset="-78"/>
              </a:rPr>
              <a:t> میکروبی تولید شده و دارای کاربرد و اهمیت گسترده ای در صنعت و بیوتکنولوژی می باشند [4]. آمیلازها گروهی از این آنزیم ها می باشند که 30-25 درصد از بازار جهانی آنزیم های مهم تجاری را به خود اختصاص داده [5] و جایگزین هیدرولیز شیمیایی نشاسته در قرآورده های صنعتی شده و در صنایعی از قبیل تجزیه نشاسته، تهیه منسوجات، غذا و تخمیری کاربرد دارند [3]. </a:t>
            </a:r>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1- جداسازی و خالص سازی باکتری:</a:t>
            </a:r>
          </a:p>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 نمونه برداری از خاک دشت همدان انجام شده و نمونه ها در پاکت های کاغذی تمیز به آزمایشگاه بیوتکنولوژی کشاورزی دانشگاه بوعلی سینا همدان منتقل شدند. پس از آماده سازی  رقت </a:t>
            </a:r>
            <a:r>
              <a:rPr lang="ar-SA" sz="2000" baseline="30000" dirty="0">
                <a:effectLst>
                  <a:outerShdw blurRad="38100" dist="38100" dir="2700000" algn="tl">
                    <a:srgbClr val="000000">
                      <a:alpha val="43137"/>
                    </a:srgbClr>
                  </a:outerShdw>
                </a:effectLst>
                <a:cs typeface="B Nazanin" panose="00000400000000000000" pitchFamily="2" charset="-78"/>
              </a:rPr>
              <a:t>6-</a:t>
            </a:r>
            <a:r>
              <a:rPr lang="ar-SA" sz="2000" dirty="0">
                <a:effectLst>
                  <a:outerShdw blurRad="38100" dist="38100" dir="2700000" algn="tl">
                    <a:srgbClr val="000000">
                      <a:alpha val="43137"/>
                    </a:srgbClr>
                  </a:outerShdw>
                </a:effectLst>
                <a:cs typeface="B Nazanin" panose="00000400000000000000" pitchFamily="2" charset="-78"/>
              </a:rPr>
              <a:t>10</a:t>
            </a:r>
            <a:r>
              <a:rPr lang="fa-IR" sz="2000" dirty="0">
                <a:effectLst>
                  <a:outerShdw blurRad="38100" dist="38100" dir="2700000" algn="tl">
                    <a:srgbClr val="000000">
                      <a:alpha val="43137"/>
                    </a:srgbClr>
                  </a:outerShdw>
                </a:effectLst>
                <a:cs typeface="B Nazanin" panose="00000400000000000000" pitchFamily="2" charset="-78"/>
              </a:rPr>
              <a:t> از نمونه خاکی، از محلول فوق بر روی محیط کشت </a:t>
            </a:r>
            <a:r>
              <a:rPr lang="fa-IR" sz="2000" dirty="0" err="1">
                <a:effectLst>
                  <a:outerShdw blurRad="38100" dist="38100" dir="2700000" algn="tl">
                    <a:srgbClr val="000000">
                      <a:alpha val="43137"/>
                    </a:srgbClr>
                  </a:outerShdw>
                </a:effectLst>
                <a:cs typeface="B Nazanin" panose="00000400000000000000" pitchFamily="2" charset="-78"/>
              </a:rPr>
              <a:t>نونرینت</a:t>
            </a:r>
            <a:r>
              <a:rPr lang="fa-IR" sz="2000" dirty="0">
                <a:effectLst>
                  <a:outerShdw blurRad="38100" dist="38100" dir="2700000" algn="tl">
                    <a:srgbClr val="000000">
                      <a:alpha val="43137"/>
                    </a:srgbClr>
                  </a:outerShdw>
                </a:effectLst>
                <a:cs typeface="B Nazanin" panose="00000400000000000000" pitchFamily="2" charset="-78"/>
              </a:rPr>
              <a:t> </a:t>
            </a:r>
            <a:r>
              <a:rPr lang="fa-IR" sz="2000" dirty="0" err="1">
                <a:effectLst>
                  <a:outerShdw blurRad="38100" dist="38100" dir="2700000" algn="tl">
                    <a:srgbClr val="000000">
                      <a:alpha val="43137"/>
                    </a:srgbClr>
                  </a:outerShdw>
                </a:effectLst>
                <a:cs typeface="B Nazanin" panose="00000400000000000000" pitchFamily="2" charset="-78"/>
              </a:rPr>
              <a:t>آگار</a:t>
            </a:r>
            <a:r>
              <a:rPr lang="fa-IR" sz="2000" dirty="0">
                <a:effectLst>
                  <a:outerShdw blurRad="38100" dist="38100" dir="2700000" algn="tl">
                    <a:srgbClr val="000000">
                      <a:alpha val="43137"/>
                    </a:srgbClr>
                  </a:outerShdw>
                </a:effectLst>
                <a:cs typeface="B Nazanin" panose="00000400000000000000" pitchFamily="2" charset="-78"/>
              </a:rPr>
              <a:t> انتقال داده شد (شکل 1). </a:t>
            </a:r>
            <a:r>
              <a:rPr lang="fa-IR" sz="2000" dirty="0" err="1">
                <a:effectLst>
                  <a:outerShdw blurRad="38100" dist="38100" dir="2700000" algn="tl">
                    <a:srgbClr val="000000">
                      <a:alpha val="43137"/>
                    </a:srgbClr>
                  </a:outerShdw>
                </a:effectLst>
                <a:cs typeface="B Nazanin" panose="00000400000000000000" pitchFamily="2" charset="-78"/>
              </a:rPr>
              <a:t>پلیت</a:t>
            </a:r>
            <a:r>
              <a:rPr lang="fa-IR" sz="2000" dirty="0">
                <a:effectLst>
                  <a:outerShdw blurRad="38100" dist="38100" dir="2700000" algn="tl">
                    <a:srgbClr val="000000">
                      <a:alpha val="43137"/>
                    </a:srgbClr>
                  </a:outerShdw>
                </a:effectLst>
                <a:cs typeface="B Nazanin" panose="00000400000000000000" pitchFamily="2" charset="-78"/>
              </a:rPr>
              <a:t> کشت به مدت یک هفته در انکوباتور با دمای 28 درجه سانتی </a:t>
            </a:r>
            <a:r>
              <a:rPr lang="fa-IR" sz="2000" dirty="0" err="1">
                <a:effectLst>
                  <a:outerShdw blurRad="38100" dist="38100" dir="2700000" algn="tl">
                    <a:srgbClr val="000000">
                      <a:alpha val="43137"/>
                    </a:srgbClr>
                  </a:outerShdw>
                </a:effectLst>
                <a:cs typeface="B Nazanin" panose="00000400000000000000" pitchFamily="2" charset="-78"/>
              </a:rPr>
              <a:t>گراد</a:t>
            </a:r>
            <a:r>
              <a:rPr lang="fa-IR" sz="2000" dirty="0">
                <a:effectLst>
                  <a:outerShdw blurRad="38100" dist="38100" dir="2700000" algn="tl">
                    <a:srgbClr val="000000">
                      <a:alpha val="43137"/>
                    </a:srgbClr>
                  </a:outerShdw>
                </a:effectLst>
                <a:cs typeface="B Nazanin" panose="00000400000000000000" pitchFamily="2" charset="-78"/>
              </a:rPr>
              <a:t> نگهداری شد. با رشد کلنی های مولد رنگ جهت خالص سازی آن ها این روند با سه مرحله تکرار انجام و سپس کشت چمنی از نمونه خالص سازی شده در محیط کشت نوترین آگار تهیه گردید.</a:t>
            </a: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                   شکل 1: کشت باکتری از نمونه خاک رقیق شده  در </a:t>
            </a:r>
            <a:r>
              <a:rPr lang="fa-IR" sz="2000" dirty="0" err="1">
                <a:effectLst>
                  <a:outerShdw blurRad="38100" dist="38100" dir="2700000" algn="tl">
                    <a:srgbClr val="000000">
                      <a:alpha val="43137"/>
                    </a:srgbClr>
                  </a:outerShdw>
                </a:effectLst>
                <a:cs typeface="B Nazanin" panose="00000400000000000000" pitchFamily="2" charset="-78"/>
              </a:rPr>
              <a:t>پلیت</a:t>
            </a:r>
            <a:r>
              <a:rPr lang="fa-IR" sz="2000" dirty="0">
                <a:effectLst>
                  <a:outerShdw blurRad="38100" dist="38100" dir="2700000" algn="tl">
                    <a:srgbClr val="000000">
                      <a:alpha val="43137"/>
                    </a:srgbClr>
                  </a:outerShdw>
                </a:effectLst>
                <a:cs typeface="B Nazanin" panose="00000400000000000000" pitchFamily="2" charset="-78"/>
              </a:rPr>
              <a:t> کشت</a:t>
            </a:r>
            <a:endParaRPr lang="en-US" sz="2000" dirty="0">
              <a:effectLst>
                <a:outerShdw blurRad="38100" dist="38100" dir="2700000" algn="tl">
                  <a:srgbClr val="000000">
                    <a:alpha val="43137"/>
                  </a:srgbClr>
                </a:outerShdw>
              </a:effectLst>
              <a:cs typeface="B Nazanin" panose="00000400000000000000" pitchFamily="2" charset="-78"/>
            </a:endParaRPr>
          </a:p>
        </p:txBody>
      </p:sp>
      <p:pic>
        <p:nvPicPr>
          <p:cNvPr id="4" name="Picture 3">
            <a:extLst>
              <a:ext uri="{FF2B5EF4-FFF2-40B4-BE49-F238E27FC236}">
                <a16:creationId xmlns:a16="http://schemas.microsoft.com/office/drawing/2014/main" xmlns="" id="{3165E511-8273-4D5C-B1EE-EBDC955E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32" y="3670851"/>
            <a:ext cx="3697646" cy="3022985"/>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2- شناسایی مقدماتی:</a:t>
            </a:r>
          </a:p>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جهت شناسایی مقدماتی جدایه خالص سازی شده ابتدا با استفاده از محلول </a:t>
            </a:r>
            <a:r>
              <a:rPr lang="en-US" sz="2000" dirty="0">
                <a:effectLst>
                  <a:outerShdw blurRad="38100" dist="38100" dir="2700000" algn="tl">
                    <a:srgbClr val="000000">
                      <a:alpha val="43137"/>
                    </a:srgbClr>
                  </a:outerShdw>
                </a:effectLst>
                <a:cs typeface="B Nazanin" panose="00000400000000000000" pitchFamily="2" charset="-78"/>
              </a:rPr>
              <a:t>KOH</a:t>
            </a:r>
            <a:r>
              <a:rPr lang="fa-IR" sz="2000" dirty="0">
                <a:effectLst>
                  <a:outerShdw blurRad="38100" dist="38100" dir="2700000" algn="tl">
                    <a:srgbClr val="000000">
                      <a:alpha val="43137"/>
                    </a:srgbClr>
                  </a:outerShdw>
                </a:effectLst>
                <a:cs typeface="B Nazanin" panose="00000400000000000000" pitchFamily="2" charset="-78"/>
              </a:rPr>
              <a:t> ، واکنش گرم </a:t>
            </a:r>
            <a:r>
              <a:rPr lang="fa-IR" sz="2000" dirty="0" err="1">
                <a:effectLst>
                  <a:outerShdw blurRad="38100" dist="38100" dir="2700000" algn="tl">
                    <a:srgbClr val="000000">
                      <a:alpha val="43137"/>
                    </a:srgbClr>
                  </a:outerShdw>
                </a:effectLst>
                <a:cs typeface="B Nazanin" panose="00000400000000000000" pitchFamily="2" charset="-78"/>
              </a:rPr>
              <a:t>جدایه</a:t>
            </a:r>
            <a:r>
              <a:rPr lang="fa-IR" sz="2000" dirty="0">
                <a:effectLst>
                  <a:outerShdw blurRad="38100" dist="38100" dir="2700000" algn="tl">
                    <a:srgbClr val="000000">
                      <a:alpha val="43137"/>
                    </a:srgbClr>
                  </a:outerShdw>
                </a:effectLst>
                <a:cs typeface="B Nazanin" panose="00000400000000000000" pitchFamily="2" charset="-78"/>
              </a:rPr>
              <a:t> تعیین گردید. رنگ آمیزی با استفاده از محلول سافرانین صورت گرفت و شکل </a:t>
            </a:r>
            <a:r>
              <a:rPr lang="fa-IR" sz="2000" dirty="0" err="1">
                <a:effectLst>
                  <a:outerShdw blurRad="38100" dist="38100" dir="2700000" algn="tl">
                    <a:srgbClr val="000000">
                      <a:alpha val="43137"/>
                    </a:srgbClr>
                  </a:outerShdw>
                </a:effectLst>
                <a:cs typeface="B Nazanin" panose="00000400000000000000" pitchFamily="2" charset="-78"/>
              </a:rPr>
              <a:t>جدایه</a:t>
            </a:r>
            <a:r>
              <a:rPr lang="fa-IR" sz="2000" dirty="0">
                <a:effectLst>
                  <a:outerShdw blurRad="38100" dist="38100" dir="2700000" algn="tl">
                    <a:srgbClr val="000000">
                      <a:alpha val="43137"/>
                    </a:srgbClr>
                  </a:outerShdw>
                </a:effectLst>
                <a:cs typeface="B Nazanin" panose="00000400000000000000" pitchFamily="2" charset="-78"/>
              </a:rPr>
              <a:t> توسط میکروسکوپ نوری بررسی شد. </a:t>
            </a:r>
          </a:p>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ویژگی های ماکروسکوپی جدایه مورد نظر از لحاظ رنگ، شکل، حاشیه، بافت، اندازه، برآمدگی یا عدم برآمدگی، خاصیت عبور نور (مات یا براق بودن) کلنی ها نیز مورد بررسی قرار گرفت. </a:t>
            </a: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49553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3- بررسی حضور آنزیم خارج سلولی آمیلاز:</a:t>
            </a:r>
          </a:p>
          <a:p>
            <a:pPr marL="0" indent="0" algn="just" rtl="1">
              <a:buNone/>
            </a:pPr>
            <a:r>
              <a:rPr lang="fa-IR" sz="2000" dirty="0">
                <a:effectLst>
                  <a:outerShdw blurRad="38100" dist="38100" dir="2700000" algn="tl">
                    <a:srgbClr val="000000">
                      <a:alpha val="43137"/>
                    </a:srgbClr>
                  </a:outerShdw>
                </a:effectLst>
                <a:cs typeface="B Nazanin" panose="00000400000000000000" pitchFamily="2" charset="-78"/>
              </a:rPr>
              <a:t>جهت بررسی فعالیت آنزیم آمیلاز محیط کشت یک درصد نشاسته تهیه شد. در این محیط کشت نشاسته به عنوان سوبسترا استفاده شد. پس از کشت باکتری در محیط کشت تهیه شده انکوباسیون کشت با دمای 28 در جه سانتی گراد به مدت 24 ساعت انجام گرفت. از لوگول به عنوان معرف استفاده شد. آزمایش مذکور با سه تکرار انجام گرفت </a:t>
            </a:r>
            <a:r>
              <a:rPr lang="fa-IR" sz="2000" dirty="0">
                <a:cs typeface="B Nazanin" panose="00000400000000000000" pitchFamily="2" charset="-78"/>
              </a:rPr>
              <a:t>[4]. </a:t>
            </a:r>
            <a:r>
              <a:rPr lang="fa-IR" sz="2000" dirty="0">
                <a:effectLst>
                  <a:outerShdw blurRad="38100" dist="38100" dir="2700000" algn="tl">
                    <a:srgbClr val="000000">
                      <a:alpha val="43137"/>
                    </a:srgbClr>
                  </a:outerShdw>
                </a:effectLst>
                <a:cs typeface="B Nazanin" panose="00000400000000000000" pitchFamily="2" charset="-78"/>
              </a:rPr>
              <a:t> </a:t>
            </a: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a:p>
            <a:pPr marL="0" indent="0" algn="just" rtl="1">
              <a:buNone/>
            </a:pPr>
            <a:endParaRPr lang="fa-IR" sz="2000" dirty="0">
              <a:effectLst>
                <a:outerShdw blurRad="38100" dist="38100" dir="2700000" algn="tl">
                  <a:srgbClr val="000000">
                    <a:alpha val="43137"/>
                  </a:srgbClr>
                </a:outerShdw>
              </a:effectLst>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57253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effectLst/>
                <a:cs typeface="B Nazanin" panose="00000400000000000000" pitchFamily="2" charset="-78"/>
              </a:rPr>
              <a:t>از کشت نمونه رقیق سازی شده خاک مذکور یک جدایه مولد رنگ زرد جداسازی و خالص سازی شد. با انجام شناسایی مقدماتی مشخص گردید جدایه مذکور یک باسیلوس گرم منفی می باشد که ویژگی های ماکروسکوپی آن عبارتند از : کلنی کرم رنگ، دایره ای با حاشیه کامل و بافت نرم بود که در قسمت وسط دارای </a:t>
            </a:r>
            <a:r>
              <a:rPr lang="fa-IR" sz="2000" dirty="0" err="1">
                <a:effectLst/>
                <a:cs typeface="B Nazanin" panose="00000400000000000000" pitchFamily="2" charset="-78"/>
              </a:rPr>
              <a:t>برامدگی</a:t>
            </a:r>
            <a:r>
              <a:rPr lang="fa-IR" sz="2000" dirty="0">
                <a:effectLst/>
                <a:cs typeface="B Nazanin" panose="00000400000000000000" pitchFamily="2" charset="-78"/>
              </a:rPr>
              <a:t> بود. کلنی </a:t>
            </a:r>
            <a:r>
              <a:rPr lang="fa-IR" sz="2000" dirty="0" err="1">
                <a:effectLst/>
                <a:cs typeface="B Nazanin" panose="00000400000000000000" pitchFamily="2" charset="-78"/>
              </a:rPr>
              <a:t>غیرشفاف</a:t>
            </a:r>
            <a:r>
              <a:rPr lang="fa-IR" sz="2000" dirty="0">
                <a:effectLst/>
                <a:cs typeface="B Nazanin" panose="00000400000000000000" pitchFamily="2" charset="-78"/>
              </a:rPr>
              <a:t> و دارای سطحی براق بود (شکل 2).</a:t>
            </a:r>
          </a:p>
          <a:p>
            <a:pPr marL="0" indent="0" algn="just" rtl="1">
              <a:buNone/>
            </a:pPr>
            <a:endParaRPr lang="en-US" sz="2000" dirty="0">
              <a:effectLst/>
              <a:cs typeface="B Nazanin" panose="00000400000000000000" pitchFamily="2" charset="-78"/>
            </a:endParaRPr>
          </a:p>
        </p:txBody>
      </p:sp>
      <p:pic>
        <p:nvPicPr>
          <p:cNvPr id="6" name="Picture 5">
            <a:extLst>
              <a:ext uri="{FF2B5EF4-FFF2-40B4-BE49-F238E27FC236}">
                <a16:creationId xmlns:a16="http://schemas.microsoft.com/office/drawing/2014/main" xmlns="" id="{3C3D1BBA-958D-4941-9071-1D0C79500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613" y="3660649"/>
            <a:ext cx="2176615" cy="2204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xmlns="" id="{BB109D35-8517-4449-AEDF-C17D90D14B91}"/>
              </a:ext>
            </a:extLst>
          </p:cNvPr>
          <p:cNvSpPr/>
          <p:nvPr/>
        </p:nvSpPr>
        <p:spPr>
          <a:xfrm>
            <a:off x="1578032" y="5858291"/>
            <a:ext cx="2359941" cy="400110"/>
          </a:xfrm>
          <a:prstGeom prst="rect">
            <a:avLst/>
          </a:prstGeom>
        </p:spPr>
        <p:txBody>
          <a:bodyPr wrap="none">
            <a:spAutoFit/>
          </a:bodyPr>
          <a:lstStyle/>
          <a:p>
            <a:pPr algn="r" rtl="1"/>
            <a:r>
              <a:rPr lang="fa-IR" sz="2000" dirty="0">
                <a:effectLst>
                  <a:outerShdw blurRad="38100" dist="38100" dir="2700000" algn="tl">
                    <a:srgbClr val="000000">
                      <a:alpha val="43137"/>
                    </a:srgbClr>
                  </a:outerShdw>
                </a:effectLst>
                <a:cs typeface="B Nazanin" panose="00000400000000000000" pitchFamily="2" charset="-78"/>
              </a:rPr>
              <a:t>شکل 2: تصویر کلنی جدایه </a:t>
            </a:r>
            <a:endParaRPr lang="en-US" sz="2000" dirty="0">
              <a:effectLst>
                <a:outerShdw blurRad="38100" dist="38100" dir="2700000" algn="tl">
                  <a:srgbClr val="000000">
                    <a:alpha val="43137"/>
                  </a:srgbClr>
                </a:outerShdw>
              </a:effectLst>
              <a:cs typeface="B Nazanin" panose="00000400000000000000" pitchFamily="2" charset="-78"/>
            </a:endParaRPr>
          </a:p>
        </p:txBody>
      </p:sp>
      <p:pic>
        <p:nvPicPr>
          <p:cNvPr id="9" name="Picture 8"/>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lnSpcReduction="10000"/>
          </a:bodyPr>
          <a:lstStyle/>
          <a:p>
            <a:pPr marL="0" indent="0" algn="just" rtl="1">
              <a:buNone/>
            </a:pPr>
            <a:r>
              <a:rPr lang="fa-IR" sz="2000" dirty="0">
                <a:effectLst/>
                <a:cs typeface="B Nazanin" panose="00000400000000000000" pitchFamily="2" charset="-78"/>
              </a:rPr>
              <a:t>براساس بررسی های انجام شده با معرف </a:t>
            </a:r>
            <a:r>
              <a:rPr lang="fa-IR" sz="2000" dirty="0" err="1">
                <a:effectLst/>
                <a:cs typeface="B Nazanin" panose="00000400000000000000" pitchFamily="2" charset="-78"/>
              </a:rPr>
              <a:t>لوگول</a:t>
            </a:r>
            <a:r>
              <a:rPr lang="fa-IR" sz="2000" dirty="0">
                <a:effectLst/>
                <a:cs typeface="B Nazanin" panose="00000400000000000000" pitchFamily="2" charset="-78"/>
              </a:rPr>
              <a:t> در محیط کشت حاوی نشاسته، ظهور هاله شفاف اطراف کلنی  نشان داد که باکتری قادر به تولید آنزیم خارج سلولی </a:t>
            </a:r>
            <a:r>
              <a:rPr lang="fa-IR" sz="2000" dirty="0" err="1">
                <a:effectLst/>
                <a:cs typeface="B Nazanin" panose="00000400000000000000" pitchFamily="2" charset="-78"/>
              </a:rPr>
              <a:t>آمیلاز</a:t>
            </a:r>
            <a:r>
              <a:rPr lang="fa-IR" sz="2000" dirty="0">
                <a:effectLst/>
                <a:cs typeface="B Nazanin" panose="00000400000000000000" pitchFamily="2" charset="-78"/>
              </a:rPr>
              <a:t> در محیط بود (شکل 3). </a:t>
            </a: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endParaRPr lang="fa-IR" sz="2000" dirty="0">
              <a:effectLst/>
              <a:cs typeface="B Nazanin" panose="00000400000000000000" pitchFamily="2" charset="-78"/>
            </a:endParaRPr>
          </a:p>
          <a:p>
            <a:pPr marL="0" indent="0" algn="just" rtl="1">
              <a:buNone/>
            </a:pPr>
            <a:r>
              <a:rPr lang="fa-IR" sz="2000" dirty="0">
                <a:effectLst/>
                <a:cs typeface="B Nazanin" panose="00000400000000000000" pitchFamily="2" charset="-78"/>
              </a:rPr>
              <a:t>                             شکل 3: هاله روشن اطراف کلنی کشت شده در محیط یک درصد نشاسته تیمار شده با محلول لوگول  </a:t>
            </a:r>
            <a:endParaRPr lang="en-US" sz="2000" dirty="0">
              <a:effectLst/>
              <a:cs typeface="B Nazanin" panose="00000400000000000000" pitchFamily="2" charset="-78"/>
            </a:endParaRPr>
          </a:p>
        </p:txBody>
      </p:sp>
      <p:pic>
        <p:nvPicPr>
          <p:cNvPr id="4" name="Picture 3">
            <a:extLst>
              <a:ext uri="{FF2B5EF4-FFF2-40B4-BE49-F238E27FC236}">
                <a16:creationId xmlns:a16="http://schemas.microsoft.com/office/drawing/2014/main" xmlns="" id="{90BBFECC-CDFE-442F-BECD-C7F51997C2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74" t="33846" r="38781" b="32146"/>
          <a:stretch/>
        </p:blipFill>
        <p:spPr>
          <a:xfrm>
            <a:off x="4333283" y="3027063"/>
            <a:ext cx="2840403" cy="2709708"/>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613812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1- برخی باکتری های موجود در خاک می توانند رنگدانه تولید کنند. </a:t>
            </a:r>
          </a:p>
          <a:p>
            <a:pPr marL="0" indent="0" algn="just" rtl="1">
              <a:buNone/>
            </a:pPr>
            <a:r>
              <a:rPr lang="fa-IR" sz="2000" dirty="0">
                <a:cs typeface="B Nazanin" panose="00000400000000000000" pitchFamily="2" charset="-78"/>
              </a:rPr>
              <a:t>2- برخی باکتری های مولد رنگدانه می توانند آنزیم خارج سلولی آمیلاز تولید کنند. </a:t>
            </a: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3281994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432</TotalTime>
  <Words>1590</Words>
  <Application>Microsoft Office PowerPoint</Application>
  <PresentationFormat>Widescreen</PresentationFormat>
  <Paragraphs>86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 Zar</vt:lpstr>
      <vt:lpstr>Trebuchet MS</vt:lpstr>
      <vt:lpstr>B Nazanin</vt:lpstr>
      <vt:lpstr>B Titr</vt:lpstr>
      <vt:lpstr>Calibri</vt:lpstr>
      <vt:lpstr>Arial</vt:lpstr>
      <vt:lpstr>Arial Rounded MT Bold</vt:lpstr>
      <vt:lpstr>Berlin</vt:lpstr>
      <vt:lpstr>بررسی فعالیت آنزیم خارج سلولی آمیلاز در محیط کشت باکتری مولد رنگ جداسازی شده از خاک دشت همدان </vt:lpstr>
      <vt:lpstr>چکیده</vt:lpstr>
      <vt:lpstr>مقدمه</vt:lpstr>
      <vt:lpstr>روش‌ انجام تحقیق</vt:lpstr>
      <vt:lpstr>روش‌ انجام تحقیق</vt:lpstr>
      <vt:lpstr>روش‌ انجام تحقیق</vt:lpstr>
      <vt:lpstr>نتایج</vt:lpstr>
      <vt:lpstr>نتایج</vt:lpstr>
      <vt:lpstr>فرضیه‌ها</vt:lpstr>
      <vt:lpstr>بحث و نتیجه‌گیری</vt:lpstr>
      <vt:lpstr>تقدیر و تشکر</vt:lpstr>
      <vt:lpstr>منابع</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141</cp:revision>
  <dcterms:created xsi:type="dcterms:W3CDTF">2020-11-15T07:43:14Z</dcterms:created>
  <dcterms:modified xsi:type="dcterms:W3CDTF">2020-12-05T09:59:37Z</dcterms:modified>
</cp:coreProperties>
</file>