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1" r:id="rId1"/>
  </p:sldMasterIdLst>
  <p:notesMasterIdLst>
    <p:notesMasterId r:id="rId11"/>
  </p:notesMasterIdLst>
  <p:sldIdLst>
    <p:sldId id="256" r:id="rId2"/>
    <p:sldId id="258" r:id="rId3"/>
    <p:sldId id="257" r:id="rId4"/>
    <p:sldId id="259" r:id="rId5"/>
    <p:sldId id="262" r:id="rId6"/>
    <p:sldId id="263" r:id="rId7"/>
    <p:sldId id="264" r:id="rId8"/>
    <p:sldId id="260" r:id="rId9"/>
    <p:sldId id="261" r:id="rId10"/>
  </p:sldIdLst>
  <p:sldSz cx="12192000" cy="6858000"/>
  <p:notesSz cx="6858000" cy="9144000"/>
  <p:embeddedFontLst>
    <p:embeddedFont>
      <p:font typeface="B Zar" panose="00000400000000000000" pitchFamily="2" charset="-78"/>
      <p:regular r:id="rId12"/>
      <p:bold r:id="rId13"/>
    </p:embeddedFont>
    <p:embeddedFont>
      <p:font typeface="Trebuchet MS" panose="020B0603020202020204" pitchFamily="34" charset="0"/>
      <p:regular r:id="rId14"/>
      <p:bold r:id="rId15"/>
      <p:italic r:id="rId16"/>
      <p:boldItalic r:id="rId17"/>
    </p:embeddedFont>
    <p:embeddedFont>
      <p:font typeface="B Nazanin" panose="00000400000000000000" pitchFamily="2" charset="-78"/>
      <p:regular r:id="rId18"/>
      <p:bold r:id="rId19"/>
    </p:embeddedFont>
    <p:embeddedFont>
      <p:font typeface="B Titr" panose="00000700000000000000" pitchFamily="2" charset="-78"/>
      <p:bold r:id="rId20"/>
    </p:embeddedFont>
    <p:embeddedFont>
      <p:font typeface="Calibri" panose="020F0502020204030204" pitchFamily="34" charset="0"/>
      <p:regular r:id="rId21"/>
      <p:bold r:id="rId22"/>
      <p:italic r:id="rId23"/>
      <p:boldItalic r:id="rId24"/>
    </p:embeddedFont>
    <p:embeddedFont>
      <p:font typeface="Arial Rounded MT Bold" panose="020F0704030504030204" pitchFamily="34" charset="0"/>
      <p:regular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97674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15716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283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956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69159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2987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42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69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53902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155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1903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275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67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11869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666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2540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6141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422764208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smahdavi14@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80C37-076B-46AE-AD2F-2EA9B508B72E}"/>
              </a:ext>
            </a:extLst>
          </p:cNvPr>
          <p:cNvSpPr>
            <a:spLocks noGrp="1"/>
          </p:cNvSpPr>
          <p:nvPr>
            <p:ph type="ctrTitle"/>
          </p:nvPr>
        </p:nvSpPr>
        <p:spPr>
          <a:xfrm>
            <a:off x="249834" y="2672780"/>
            <a:ext cx="8574622" cy="1388534"/>
          </a:xfrm>
        </p:spPr>
        <p:txBody>
          <a:bodyPr>
            <a:normAutofit/>
          </a:bodyPr>
          <a:lstStyle/>
          <a:p>
            <a:pPr algn="ctr" rtl="1"/>
            <a:r>
              <a:rPr lang="en-US" sz="4400" dirty="0">
                <a:cs typeface="B Titr" panose="00000700000000000000" pitchFamily="2" charset="-78"/>
              </a:rPr>
              <a:t> </a:t>
            </a:r>
            <a:r>
              <a:rPr lang="fa-IR" sz="4400" dirty="0" smtClean="0">
                <a:cs typeface="B Titr" panose="00000700000000000000" pitchFamily="2" charset="-78"/>
              </a:rPr>
              <a:t>تاثیر رقابت درون گونه ای بر زادآوری زنبور </a:t>
            </a:r>
            <a:r>
              <a:rPr lang="en-US" sz="4400" i="1" dirty="0" err="1" smtClean="0">
                <a:latin typeface="Times New Roman" panose="02020603050405020304" pitchFamily="18" charset="0"/>
                <a:cs typeface="Times New Roman" panose="02020603050405020304" pitchFamily="18" charset="0"/>
              </a:rPr>
              <a:t>Habrobracon</a:t>
            </a:r>
            <a:r>
              <a:rPr lang="en-US" sz="4400" dirty="0" smtClean="0">
                <a:cs typeface="B Titr" panose="00000700000000000000" pitchFamily="2" charset="-78"/>
              </a:rPr>
              <a:t> </a:t>
            </a:r>
            <a:r>
              <a:rPr lang="en-US" sz="4400" i="1" dirty="0" err="1" smtClean="0">
                <a:latin typeface="Times New Roman" panose="02020603050405020304" pitchFamily="18" charset="0"/>
                <a:cs typeface="Times New Roman" panose="02020603050405020304" pitchFamily="18" charset="0"/>
              </a:rPr>
              <a:t>heberor</a:t>
            </a:r>
            <a:endParaRPr lang="en-US" sz="4400" dirty="0">
              <a:cs typeface="B Titr" panose="00000700000000000000" pitchFamily="2" charset="-78"/>
            </a:endParaRPr>
          </a:p>
        </p:txBody>
      </p:sp>
      <p:sp>
        <p:nvSpPr>
          <p:cNvPr id="3" name="Subtitle 2">
            <a:extLst>
              <a:ext uri="{FF2B5EF4-FFF2-40B4-BE49-F238E27FC236}">
                <a16:creationId xmlns="" xmlns:a16="http://schemas.microsoft.com/office/drawing/2014/main" id="{F1274B40-854A-4A80-BBAD-623C137424D1}"/>
              </a:ext>
            </a:extLst>
          </p:cNvPr>
          <p:cNvSpPr>
            <a:spLocks noGrp="1"/>
          </p:cNvSpPr>
          <p:nvPr>
            <p:ph type="subTitle" idx="1"/>
          </p:nvPr>
        </p:nvSpPr>
        <p:spPr>
          <a:xfrm>
            <a:off x="412125" y="4693665"/>
            <a:ext cx="10985678" cy="1117687"/>
          </a:xfrm>
        </p:spPr>
        <p:txBody>
          <a:bodyPr>
            <a:normAutofit/>
          </a:bodyPr>
          <a:lstStyle/>
          <a:p>
            <a:pPr marL="342900" indent="-342900" algn="just" rtl="1">
              <a:buFont typeface="Arial" panose="020B0604020202020204" pitchFamily="34" charset="0"/>
              <a:buChar char="•"/>
            </a:pPr>
            <a:r>
              <a:rPr lang="fa-IR" b="1" dirty="0" smtClean="0">
                <a:cs typeface="B Nazanin" panose="00000400000000000000" pitchFamily="2" charset="-78"/>
              </a:rPr>
              <a:t>طیبه السادات مهدوی (دانشجوی دوره دکتری حشره شناسی کشاورزی </a:t>
            </a:r>
            <a:r>
              <a:rPr lang="fa-IR" b="1" dirty="0">
                <a:cs typeface="B Nazanin" panose="00000400000000000000" pitchFamily="2" charset="-78"/>
              </a:rPr>
              <a:t>دانشکده کشاورزی دانشگاه بوعلی سینا همدان</a:t>
            </a:r>
            <a:r>
              <a:rPr lang="fa-IR" b="1" dirty="0" smtClean="0">
                <a:cs typeface="B Nazanin" panose="00000400000000000000" pitchFamily="2" charset="-78"/>
              </a:rPr>
              <a:t>)</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دکتر حسین مددی (دانشیار گروه گیاهپزشکی دانشکده کشاورزی دانشگاه بوعلی سینا همدان)</a:t>
            </a:r>
            <a:endParaRPr lang="fa-IR" b="1" dirty="0">
              <a:cs typeface="B Nazanin" panose="00000400000000000000" pitchFamily="2" charset="-78"/>
            </a:endParaRPr>
          </a:p>
          <a:p>
            <a:pPr algn="just" rtl="1"/>
            <a:endParaRPr lang="en-US" b="1" dirty="0">
              <a:cs typeface="B Nazanin" panose="00000400000000000000" pitchFamily="2" charset="-78"/>
            </a:endParaRPr>
          </a:p>
        </p:txBody>
      </p:sp>
      <p:sp>
        <p:nvSpPr>
          <p:cNvPr id="13" name="TextBox 12">
            <a:extLst>
              <a:ext uri="{FF2B5EF4-FFF2-40B4-BE49-F238E27FC236}">
                <a16:creationId xmlns="" xmlns:a16="http://schemas.microsoft.com/office/drawing/2014/main" id="{02AD0DFD-457D-4A68-9595-602EA6599C5E}"/>
              </a:ext>
            </a:extLst>
          </p:cNvPr>
          <p:cNvSpPr txBox="1"/>
          <p:nvPr/>
        </p:nvSpPr>
        <p:spPr>
          <a:xfrm>
            <a:off x="9422250" y="2672780"/>
            <a:ext cx="2519916" cy="1323439"/>
          </a:xfrm>
          <a:prstGeom prst="rect">
            <a:avLst/>
          </a:prstGeom>
          <a:noFill/>
        </p:spPr>
        <p:txBody>
          <a:bodyPr wrap="square" rtlCol="0">
            <a:spAutoFit/>
          </a:bodyPr>
          <a:lstStyle/>
          <a:p>
            <a:pPr algn="ctr" rtl="1"/>
            <a:r>
              <a:rPr lang="fa-IR" sz="2000" dirty="0">
                <a:cs typeface="B Nazanin" panose="00000400000000000000" pitchFamily="2" charset="-78"/>
              </a:rPr>
              <a:t>گروه آموزشی </a:t>
            </a:r>
            <a:r>
              <a:rPr lang="fa-IR" sz="2000" dirty="0" smtClean="0">
                <a:cs typeface="B Nazanin" panose="00000400000000000000" pitchFamily="2" charset="-78"/>
              </a:rPr>
              <a:t>گیاهپزشکی،</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دانشکده </a:t>
            </a:r>
            <a:r>
              <a:rPr lang="fa-IR" sz="2000" dirty="0" smtClean="0">
                <a:cs typeface="B Nazanin" panose="00000400000000000000" pitchFamily="2" charset="-78"/>
              </a:rPr>
              <a:t>کشاورزی،</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دانشگاه بوعلی‌سینا، </a:t>
            </a:r>
            <a:br>
              <a:rPr lang="fa-IR" sz="2000" dirty="0">
                <a:cs typeface="B Nazanin" panose="00000400000000000000" pitchFamily="2" charset="-78"/>
              </a:rPr>
            </a:br>
            <a:r>
              <a:rPr lang="fa-IR" sz="2000" dirty="0">
                <a:cs typeface="B Nazanin" panose="00000400000000000000" pitchFamily="2" charset="-78"/>
              </a:rPr>
              <a:t>همدان</a:t>
            </a:r>
            <a:endParaRPr lang="en-US" sz="2000" dirty="0">
              <a:cs typeface="B Nazanin" panose="00000400000000000000" pitchFamily="2" charset="-78"/>
            </a:endParaRPr>
          </a:p>
        </p:txBody>
      </p:sp>
      <p:sp>
        <p:nvSpPr>
          <p:cNvPr id="14" name="TextBox 13">
            <a:extLst>
              <a:ext uri="{FF2B5EF4-FFF2-40B4-BE49-F238E27FC236}">
                <a16:creationId xmlns="" xmlns:a16="http://schemas.microsoft.com/office/drawing/2014/main" id="{E2FD5A40-0FFD-473C-AC41-AF223B157677}"/>
              </a:ext>
            </a:extLst>
          </p:cNvPr>
          <p:cNvSpPr txBox="1"/>
          <p:nvPr/>
        </p:nvSpPr>
        <p:spPr>
          <a:xfrm>
            <a:off x="3606083" y="5875423"/>
            <a:ext cx="5322425" cy="338554"/>
          </a:xfrm>
          <a:prstGeom prst="rect">
            <a:avLst/>
          </a:prstGeom>
          <a:noFill/>
        </p:spPr>
        <p:txBody>
          <a:bodyPr wrap="square" rtlCol="0">
            <a:spAutoFit/>
          </a:bodyPr>
          <a:lstStyle/>
          <a:p>
            <a:pPr algn="r" rtl="1"/>
            <a:r>
              <a:rPr lang="fa-IR" sz="1600" dirty="0">
                <a:latin typeface="Arial Rounded MT Bold" panose="020F0704030504030204" pitchFamily="34" charset="0"/>
              </a:rPr>
              <a:t>ایمیل </a:t>
            </a:r>
            <a:r>
              <a:rPr lang="fa-IR" sz="1600" dirty="0" smtClean="0">
                <a:latin typeface="Arial Rounded MT Bold" panose="020F0704030504030204" pitchFamily="34" charset="0"/>
              </a:rPr>
              <a:t>نویسنده: </a:t>
            </a:r>
            <a:r>
              <a:rPr lang="en-US" sz="1600" dirty="0" smtClean="0">
                <a:latin typeface="Arial Rounded MT Bold" panose="020F0704030504030204" pitchFamily="34" charset="0"/>
                <a:hlinkClick r:id="rId3"/>
              </a:rPr>
              <a:t>tsmahdavi14@gmail.com</a:t>
            </a:r>
            <a:r>
              <a:rPr lang="en-US" sz="1600" dirty="0" smtClean="0">
                <a:latin typeface="Arial Rounded MT Bold" panose="020F0704030504030204" pitchFamily="34" charset="0"/>
              </a:rPr>
              <a:t> </a:t>
            </a:r>
            <a:r>
              <a:rPr lang="fa-IR" sz="1600" dirty="0" smtClean="0">
                <a:latin typeface="Arial Rounded MT Bold" panose="020F0704030504030204" pitchFamily="34" charset="0"/>
              </a:rPr>
              <a:t> </a:t>
            </a:r>
            <a:endParaRPr lang="en-US" sz="1600" dirty="0">
              <a:latin typeface="Arial Rounded MT Bold" panose="020F0704030504030204" pitchFamily="34" charset="0"/>
            </a:endParaRPr>
          </a:p>
        </p:txBody>
      </p:sp>
      <p:pic>
        <p:nvPicPr>
          <p:cNvPr id="21" name="Picture 20">
            <a:extLst>
              <a:ext uri="{FF2B5EF4-FFF2-40B4-BE49-F238E27FC236}">
                <a16:creationId xmlns="" xmlns:a16="http://schemas.microsoft.com/office/drawing/2014/main" id="{3033B143-BBFB-4D7E-A1DD-E12A3ABA4528}"/>
              </a:ext>
            </a:extLst>
          </p:cNvPr>
          <p:cNvPicPr>
            <a:picLocks noChangeAspect="1"/>
          </p:cNvPicPr>
          <p:nvPr/>
        </p:nvPicPr>
        <p:blipFill rotWithShape="1">
          <a:blip r:embed="rId4">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5"/>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3744543"/>
          </a:xfrm>
        </p:spPr>
        <p:txBody>
          <a:bodyPr>
            <a:normAutofit fontScale="92500" lnSpcReduction="20000"/>
          </a:bodyPr>
          <a:lstStyle/>
          <a:p>
            <a:pPr marL="0" indent="0" algn="just" rtl="1">
              <a:lnSpc>
                <a:spcPct val="110000"/>
              </a:lnSpc>
              <a:spcAft>
                <a:spcPts val="600"/>
              </a:spcAft>
              <a:buNone/>
            </a:pPr>
            <a:r>
              <a:rPr lang="fa-IR" sz="2000" dirty="0">
                <a:solidFill>
                  <a:schemeClr val="bg1"/>
                </a:solidFill>
                <a:effectLst/>
                <a:latin typeface="Times New Roman" panose="02020603050405020304" pitchFamily="18" charset="0"/>
                <a:cs typeface="B Nazanin" panose="00000400000000000000" pitchFamily="2" charset="-78"/>
              </a:rPr>
              <a:t>رقابت درون گونه­ای می­تواند در اندازه و شکل­دهی به ساختارهای جامعه و تعیین شایستگی افراد نقش داشته باشد. درک چگونگی تاثیر رقابت درون گونه­ای پارازیتوئیدها در کاهش جمعیت آفات در کنترل بیولوژیک و پیش بینی میزان موفقیت آن بسیار مهم است. در واقع، رفتار پارازیتوئیدها با شکارگران در زمینه رقابت متفاوت است، زیرا پارازیتوئیدها بر خلاف شکارگران درون یا روی میزبان (طعمه) تغذیه کرده و ارتباطشان با میزبان (طعمه) گسسته نمی­شود. در نتیجه رقابت بین لاروهای پارازیتوئیدها به دلیل تغییرات </a:t>
            </a:r>
            <a:r>
              <a:rPr lang="fa-IR" sz="2000" dirty="0" smtClean="0">
                <a:solidFill>
                  <a:schemeClr val="bg1"/>
                </a:solidFill>
                <a:effectLst/>
                <a:latin typeface="Times New Roman" panose="02020603050405020304" pitchFamily="18" charset="0"/>
                <a:cs typeface="B Nazanin" panose="00000400000000000000" pitchFamily="2" charset="-78"/>
              </a:rPr>
              <a:t>کمّی </a:t>
            </a:r>
            <a:r>
              <a:rPr lang="fa-IR" sz="2000" dirty="0">
                <a:solidFill>
                  <a:schemeClr val="bg1"/>
                </a:solidFill>
                <a:effectLst/>
                <a:latin typeface="Times New Roman" panose="02020603050405020304" pitchFamily="18" charset="0"/>
                <a:cs typeface="B Nazanin" panose="00000400000000000000" pitchFamily="2" charset="-78"/>
              </a:rPr>
              <a:t>و کیفی میزبان می­تواند بر رشد و شایستگی، اندازه افراد بالغ، میزبان­یابی، ظرفیت­های تولیدمثلی، توانایی جستجوگری و هماهنگی فنولوژیکی با میزبان در افراد زنده حاصل تاثیر بگذارد. پژوهش حاضر به منظور تعیین میزان تخمگذاری زنبور پارازیتوئید </a:t>
            </a:r>
            <a:r>
              <a:rPr lang="en-US" sz="2000" i="1" dirty="0" err="1">
                <a:solidFill>
                  <a:schemeClr val="bg1"/>
                </a:solidFill>
                <a:effectLst/>
                <a:latin typeface="Times New Roman" panose="02020603050405020304" pitchFamily="18" charset="0"/>
                <a:cs typeface="B Nazanin" panose="00000400000000000000" pitchFamily="2" charset="-78"/>
              </a:rPr>
              <a:t>Habrobracon</a:t>
            </a:r>
            <a:r>
              <a:rPr lang="en-US" sz="2000" i="1" dirty="0">
                <a:solidFill>
                  <a:schemeClr val="bg1"/>
                </a:solidFill>
                <a:effectLst/>
                <a:latin typeface="Times New Roman" panose="02020603050405020304" pitchFamily="18" charset="0"/>
                <a:cs typeface="B Nazanin" panose="00000400000000000000" pitchFamily="2" charset="-78"/>
              </a:rPr>
              <a:t> </a:t>
            </a:r>
            <a:r>
              <a:rPr lang="en-US" sz="2000" i="1" dirty="0" err="1">
                <a:solidFill>
                  <a:schemeClr val="bg1"/>
                </a:solidFill>
                <a:effectLst/>
                <a:latin typeface="Times New Roman" panose="02020603050405020304" pitchFamily="18" charset="0"/>
                <a:cs typeface="B Nazanin" panose="00000400000000000000" pitchFamily="2" charset="-78"/>
              </a:rPr>
              <a:t>hebetor</a:t>
            </a:r>
            <a:r>
              <a:rPr lang="en-US" sz="2000" dirty="0">
                <a:solidFill>
                  <a:schemeClr val="bg1"/>
                </a:solidFill>
                <a:effectLst/>
                <a:latin typeface="Times New Roman" panose="02020603050405020304" pitchFamily="18" charset="0"/>
                <a:cs typeface="B Nazanin" panose="00000400000000000000" pitchFamily="2" charset="-78"/>
              </a:rPr>
              <a:t> Say</a:t>
            </a:r>
            <a:r>
              <a:rPr lang="fa-IR" sz="2000" dirty="0">
                <a:solidFill>
                  <a:schemeClr val="bg1"/>
                </a:solidFill>
                <a:effectLst/>
                <a:latin typeface="Times New Roman" panose="02020603050405020304" pitchFamily="18" charset="0"/>
                <a:cs typeface="B Nazanin" panose="00000400000000000000" pitchFamily="2" charset="-78"/>
              </a:rPr>
              <a:t> در دو وضعیت رقابتی (یک لارو شب پره مدیترانه­ای آرد </a:t>
            </a:r>
            <a:r>
              <a:rPr lang="en-US" sz="2000" i="1" dirty="0" err="1">
                <a:solidFill>
                  <a:schemeClr val="bg1"/>
                </a:solidFill>
                <a:effectLst/>
                <a:latin typeface="Times New Roman" panose="02020603050405020304" pitchFamily="18" charset="0"/>
                <a:cs typeface="B Nazanin" panose="00000400000000000000" pitchFamily="2" charset="-78"/>
              </a:rPr>
              <a:t>Ephestia</a:t>
            </a:r>
            <a:r>
              <a:rPr lang="en-US" sz="2000" dirty="0">
                <a:solidFill>
                  <a:schemeClr val="bg1"/>
                </a:solidFill>
                <a:effectLst/>
                <a:latin typeface="Times New Roman" panose="02020603050405020304" pitchFamily="18" charset="0"/>
                <a:cs typeface="B Nazanin" panose="00000400000000000000" pitchFamily="2" charset="-78"/>
              </a:rPr>
              <a:t> </a:t>
            </a:r>
            <a:r>
              <a:rPr lang="en-US" sz="2000" i="1" dirty="0" err="1">
                <a:solidFill>
                  <a:schemeClr val="bg1"/>
                </a:solidFill>
                <a:effectLst/>
                <a:latin typeface="Times New Roman" panose="02020603050405020304" pitchFamily="18" charset="0"/>
                <a:cs typeface="B Nazanin" panose="00000400000000000000" pitchFamily="2" charset="-78"/>
              </a:rPr>
              <a:t>kuehniella</a:t>
            </a:r>
            <a:r>
              <a:rPr lang="en-US" sz="2000" dirty="0">
                <a:solidFill>
                  <a:schemeClr val="bg1"/>
                </a:solidFill>
                <a:effectLst/>
                <a:latin typeface="Times New Roman" panose="02020603050405020304" pitchFamily="18" charset="0"/>
                <a:cs typeface="B Nazanin" panose="00000400000000000000" pitchFamily="2" charset="-78"/>
              </a:rPr>
              <a:t> Zeller </a:t>
            </a:r>
            <a:r>
              <a:rPr lang="fa-IR" sz="2000" dirty="0" smtClean="0">
                <a:solidFill>
                  <a:schemeClr val="bg1"/>
                </a:solidFill>
                <a:effectLst/>
                <a:latin typeface="Times New Roman" panose="02020603050405020304" pitchFamily="18" charset="0"/>
                <a:cs typeface="B Nazanin" panose="00000400000000000000" pitchFamily="2" charset="-78"/>
              </a:rPr>
              <a:t> به </a:t>
            </a:r>
            <a:r>
              <a:rPr lang="fa-IR" sz="2000" dirty="0">
                <a:solidFill>
                  <a:schemeClr val="bg1"/>
                </a:solidFill>
                <a:effectLst/>
                <a:latin typeface="Times New Roman" panose="02020603050405020304" pitchFamily="18" charset="0"/>
                <a:cs typeface="B Nazanin" panose="00000400000000000000" pitchFamily="2" charset="-78"/>
              </a:rPr>
              <a:t>عنوان میزبان به ازای هشت لارو زنبور پارازیتوئید) و بدون رقابت (یک لارو </a:t>
            </a:r>
            <a:r>
              <a:rPr lang="en-US" sz="2000" i="1" dirty="0">
                <a:solidFill>
                  <a:schemeClr val="bg1"/>
                </a:solidFill>
                <a:effectLst/>
                <a:latin typeface="Times New Roman" panose="02020603050405020304" pitchFamily="18" charset="0"/>
                <a:cs typeface="B Nazanin" panose="00000400000000000000" pitchFamily="2" charset="-78"/>
              </a:rPr>
              <a:t>E. </a:t>
            </a:r>
            <a:r>
              <a:rPr lang="en-US" sz="2000" i="1" dirty="0" err="1">
                <a:solidFill>
                  <a:schemeClr val="bg1"/>
                </a:solidFill>
                <a:effectLst/>
                <a:latin typeface="Times New Roman" panose="02020603050405020304" pitchFamily="18" charset="0"/>
                <a:cs typeface="B Nazanin" panose="00000400000000000000" pitchFamily="2" charset="-78"/>
              </a:rPr>
              <a:t>kuehniella</a:t>
            </a:r>
            <a:r>
              <a:rPr lang="en-US" sz="2000" i="1" dirty="0">
                <a:solidFill>
                  <a:schemeClr val="bg1"/>
                </a:solidFill>
                <a:effectLst/>
                <a:latin typeface="Times New Roman" panose="02020603050405020304" pitchFamily="18" charset="0"/>
                <a:cs typeface="B Nazanin" panose="00000400000000000000" pitchFamily="2" charset="-78"/>
              </a:rPr>
              <a:t> </a:t>
            </a:r>
            <a:r>
              <a:rPr lang="fa-IR" sz="2000" dirty="0">
                <a:solidFill>
                  <a:schemeClr val="bg1"/>
                </a:solidFill>
                <a:effectLst/>
                <a:latin typeface="Times New Roman" panose="02020603050405020304" pitchFamily="18" charset="0"/>
                <a:cs typeface="B Nazanin" panose="00000400000000000000" pitchFamily="2" charset="-78"/>
              </a:rPr>
              <a:t> به ازای یک لارو زنبور پارازیتوئید) و تعیین شایستگی حشرات کامل در شرایط آزمایشگاهی با دمای 1±27 درجه سلسیوس، رطوبت نسبی 10±70 درصد و دوره نوری 16 به 8 ساعت تاریکی درون ژرمیناتور انجام شد. اطلاعات به دست آمده با استفاده از روش جدول زندگی سن ـ مرحله دو جنسی </a:t>
            </a:r>
            <a:r>
              <a:rPr lang="en-US" sz="2000" dirty="0">
                <a:solidFill>
                  <a:schemeClr val="bg1"/>
                </a:solidFill>
                <a:effectLst/>
                <a:latin typeface="Times New Roman" panose="02020603050405020304" pitchFamily="18" charset="0"/>
                <a:cs typeface="B Nazanin" panose="00000400000000000000" pitchFamily="2" charset="-78"/>
              </a:rPr>
              <a:t>(Age –Stage, two sex life table theory) </a:t>
            </a:r>
            <a:r>
              <a:rPr lang="fa-IR" sz="2000" dirty="0" smtClean="0">
                <a:solidFill>
                  <a:schemeClr val="bg1"/>
                </a:solidFill>
                <a:effectLst/>
                <a:latin typeface="Times New Roman" panose="02020603050405020304" pitchFamily="18" charset="0"/>
                <a:cs typeface="B Nazanin" panose="00000400000000000000" pitchFamily="2" charset="-78"/>
              </a:rPr>
              <a:t> تجزیه </a:t>
            </a:r>
            <a:r>
              <a:rPr lang="fa-IR" sz="2000" dirty="0">
                <a:solidFill>
                  <a:schemeClr val="bg1"/>
                </a:solidFill>
                <a:effectLst/>
                <a:latin typeface="Times New Roman" panose="02020603050405020304" pitchFamily="18" charset="0"/>
                <a:cs typeface="B Nazanin" panose="00000400000000000000" pitchFamily="2" charset="-78"/>
              </a:rPr>
              <a:t>و تحلیل گردید. بر این اساس، نشان داده شد که، رقابت درون گونه­ای اثر منفی بر میزان باروری این پارازیتوئید دارد، به طوری­که  تعداد تخم­های گذاشته شده توسط ماده­هایی که در وضعیت رقابتی و غیر رقابتی پرورش یافته بودند، به ترتیب 5/5±4/237 و 8/7±2/356 تخم به ازای هر زنبور ماده محاسبه شد. در مجموع نتایج به دست آمده نشان می­دهد برهمکنش رقابتی برای دستیابی به میزبان­های محدود اثر منفی روی شایستگی و زاداوری زنبورهای پارازیتوئید </a:t>
            </a:r>
            <a:r>
              <a:rPr lang="en-US" sz="2000" i="1" dirty="0">
                <a:solidFill>
                  <a:schemeClr val="bg1"/>
                </a:solidFill>
                <a:effectLst/>
                <a:latin typeface="Times New Roman" panose="02020603050405020304" pitchFamily="18" charset="0"/>
                <a:cs typeface="B Nazanin" panose="00000400000000000000" pitchFamily="2" charset="-78"/>
              </a:rPr>
              <a:t>H. </a:t>
            </a:r>
            <a:r>
              <a:rPr lang="en-US" sz="2000" i="1" dirty="0" err="1">
                <a:solidFill>
                  <a:schemeClr val="bg1"/>
                </a:solidFill>
                <a:effectLst/>
                <a:latin typeface="Times New Roman" panose="02020603050405020304" pitchFamily="18" charset="0"/>
                <a:cs typeface="B Nazanin" panose="00000400000000000000" pitchFamily="2" charset="-78"/>
              </a:rPr>
              <a:t>hebetor</a:t>
            </a:r>
            <a:r>
              <a:rPr lang="fa-IR" sz="2000" dirty="0">
                <a:solidFill>
                  <a:schemeClr val="bg1"/>
                </a:solidFill>
                <a:effectLst/>
                <a:latin typeface="Times New Roman" panose="02020603050405020304" pitchFamily="18" charset="0"/>
                <a:cs typeface="B Nazanin" panose="00000400000000000000" pitchFamily="2" charset="-78"/>
              </a:rPr>
              <a:t> می­گذارد که باید در برنامه­های پرورش و تکثیر انبوه این گونه در انسکتاریوم­ها مورد توجه قرار گیرد.  </a:t>
            </a:r>
            <a:endParaRPr lang="en-US" sz="2000" dirty="0">
              <a:solidFill>
                <a:schemeClr val="bg1"/>
              </a:solidFill>
              <a:effectLst/>
              <a:latin typeface="Times New Roman" panose="02020603050405020304" pitchFamily="18" charset="0"/>
              <a:cs typeface="B Nazanin" panose="00000400000000000000" pitchFamily="2" charset="-78"/>
            </a:endParaRPr>
          </a:p>
          <a:p>
            <a:pPr marL="0" indent="0" algn="just" rtl="1">
              <a:lnSpc>
                <a:spcPct val="110000"/>
              </a:lnSpc>
              <a:spcAft>
                <a:spcPts val="600"/>
              </a:spcAft>
              <a:buNone/>
            </a:pPr>
            <a:endParaRPr lang="en-US" sz="2000" dirty="0">
              <a:solidFill>
                <a:schemeClr val="bg1"/>
              </a:solidFill>
              <a:latin typeface="Times New Roman" panose="02020603050405020304" pitchFamily="18" charset="0"/>
              <a:cs typeface="B Nazanin" panose="00000400000000000000" pitchFamily="2" charset="-78"/>
            </a:endParaRPr>
          </a:p>
        </p:txBody>
      </p:sp>
      <p:sp>
        <p:nvSpPr>
          <p:cNvPr id="4" name="TextBox 3">
            <a:extLst>
              <a:ext uri="{FF2B5EF4-FFF2-40B4-BE49-F238E27FC236}">
                <a16:creationId xmlns="" xmlns:a16="http://schemas.microsoft.com/office/drawing/2014/main"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a:t>
            </a:r>
            <a:r>
              <a:rPr lang="fa-IR" dirty="0">
                <a:cs typeface="B Nazanin" panose="00000400000000000000" pitchFamily="2" charset="-78"/>
              </a:rPr>
              <a:t>زنبور براکون، زادآوری، برهمکنش رقابتی، توانمندی</a:t>
            </a:r>
            <a:endParaRPr lang="en-US" sz="18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40909" y="659627"/>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449414" y="2105053"/>
            <a:ext cx="11621386" cy="4191518"/>
          </a:xfrm>
        </p:spPr>
        <p:txBody>
          <a:bodyPr>
            <a:normAutofit/>
          </a:bodyPr>
          <a:lstStyle/>
          <a:p>
            <a:pPr marL="0" indent="0" algn="just" rtl="1">
              <a:buNone/>
            </a:pPr>
            <a:r>
              <a:rPr lang="fa-IR" sz="2000" dirty="0">
                <a:solidFill>
                  <a:schemeClr val="bg1"/>
                </a:solidFill>
                <a:effectLst/>
                <a:cs typeface="B Nazanin" panose="00000400000000000000" pitchFamily="2" charset="-78"/>
              </a:rPr>
              <a:t>با آشکار شدن خطرات مربوط به کاربرد بی­رویه سموم و بروز مقاومت در آفات و گرایش مصرف کنندگان به محصولات کشاورزی ارگانیک، گرایش به استفاده از روشهای سالم کنترل آفات رشد فزونی به خود گرفته است، در همین رابطه مبارزه تلفیقی و کنترل بیولوژیک توصیه شده و طرفداران بسیاری یافته است.</a:t>
            </a:r>
            <a:endParaRPr lang="en-US" sz="2000" dirty="0">
              <a:solidFill>
                <a:schemeClr val="bg1"/>
              </a:solidFill>
              <a:effectLst/>
              <a:cs typeface="B Nazanin" panose="00000400000000000000" pitchFamily="2" charset="-78"/>
            </a:endParaRPr>
          </a:p>
          <a:p>
            <a:pPr marL="0" indent="0" algn="just" rtl="1">
              <a:buNone/>
            </a:pPr>
            <a:r>
              <a:rPr lang="fa-IR" sz="2000" dirty="0">
                <a:solidFill>
                  <a:schemeClr val="bg1"/>
                </a:solidFill>
                <a:effectLst/>
                <a:cs typeface="B Nazanin" panose="00000400000000000000" pitchFamily="2" charset="-78"/>
              </a:rPr>
              <a:t>یکی از عوامل بیولوژیک که در کشور توسط سازمان حفظ نباتات به صورت انبوه پرورش داده می­شود و هر ساله در سطح مزارع به خصوص </a:t>
            </a:r>
            <a:r>
              <a:rPr lang="fa-IR" sz="2000" dirty="0" smtClean="0">
                <a:solidFill>
                  <a:schemeClr val="bg1"/>
                </a:solidFill>
                <a:effectLst/>
                <a:cs typeface="B Nazanin" panose="00000400000000000000" pitchFamily="2" charset="-78"/>
              </a:rPr>
              <a:t>نخود </a:t>
            </a:r>
            <a:r>
              <a:rPr lang="fa-IR" sz="2000" dirty="0">
                <a:solidFill>
                  <a:schemeClr val="bg1"/>
                </a:solidFill>
                <a:effectLst/>
                <a:cs typeface="B Nazanin" panose="00000400000000000000" pitchFamily="2" charset="-78"/>
              </a:rPr>
              <a:t>و گوجه فرنگی علیه لارو هلیوتیس رها سازی می­گردد، زنبور پارازیتوئید </a:t>
            </a:r>
            <a:r>
              <a:rPr lang="en-US" sz="2000" i="1" dirty="0" err="1">
                <a:solidFill>
                  <a:schemeClr val="bg1"/>
                </a:solidFill>
                <a:effectLst/>
                <a:latin typeface="Times New Roman" panose="02020603050405020304" pitchFamily="18" charset="0"/>
                <a:cs typeface="Times New Roman" panose="02020603050405020304" pitchFamily="18" charset="0"/>
              </a:rPr>
              <a:t>Habrobracon</a:t>
            </a:r>
            <a:r>
              <a:rPr lang="en-US" sz="2000" i="1" dirty="0">
                <a:solidFill>
                  <a:schemeClr val="bg1"/>
                </a:solidFill>
                <a:effectLst/>
                <a:latin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cs typeface="Times New Roman" panose="02020603050405020304" pitchFamily="18" charset="0"/>
              </a:rPr>
              <a:t>hebetor</a:t>
            </a:r>
            <a:r>
              <a:rPr lang="en-US" sz="2000" dirty="0">
                <a:solidFill>
                  <a:schemeClr val="bg1"/>
                </a:solidFill>
                <a:effectLst/>
                <a:cs typeface="B Nazanin" panose="00000400000000000000" pitchFamily="2" charset="-78"/>
              </a:rPr>
              <a:t> </a:t>
            </a:r>
            <a:r>
              <a:rPr lang="en-US" sz="2000" dirty="0">
                <a:solidFill>
                  <a:schemeClr val="bg1"/>
                </a:solidFill>
                <a:effectLst/>
                <a:latin typeface="Times New Roman" panose="02020603050405020304" pitchFamily="18" charset="0"/>
                <a:cs typeface="Times New Roman" panose="02020603050405020304" pitchFamily="18" charset="0"/>
              </a:rPr>
              <a:t>Say</a:t>
            </a:r>
            <a:r>
              <a:rPr lang="fa-IR" sz="2000" dirty="0">
                <a:solidFill>
                  <a:schemeClr val="bg1"/>
                </a:solidFill>
                <a:effectLst/>
                <a:cs typeface="B Nazanin" panose="00000400000000000000" pitchFamily="2" charset="-78"/>
              </a:rPr>
              <a:t> می­باشد. این زنبور یک پارازیتوئید خارجی تجمعی لارو بسیاری از گونه­های بالپولکداران می­باشد. زنبورهای ماده ابتدا لارو میزبان را با تزریق نوعی ماده سمی فلج کرده و سپس تعداد متغیری از تخم خود را روی بدن یا نزدیک بدن آن قرار می­دهد (</a:t>
            </a:r>
            <a:r>
              <a:rPr lang="en-US" sz="2000" dirty="0">
                <a:solidFill>
                  <a:schemeClr val="bg1"/>
                </a:solidFill>
                <a:effectLst/>
                <a:latin typeface="Times New Roman" panose="02020603050405020304" pitchFamily="18" charset="0"/>
                <a:cs typeface="Times New Roman" panose="02020603050405020304" pitchFamily="18" charset="0"/>
              </a:rPr>
              <a:t>Hopper, 2003</a:t>
            </a:r>
            <a:r>
              <a:rPr lang="fa-IR" sz="2000" dirty="0">
                <a:solidFill>
                  <a:schemeClr val="bg1"/>
                </a:solidFill>
                <a:effectLst/>
                <a:cs typeface="B Nazanin" panose="00000400000000000000" pitchFamily="2" charset="-78"/>
              </a:rPr>
              <a:t>).  </a:t>
            </a:r>
            <a:endParaRPr lang="en-US" sz="2000" dirty="0">
              <a:solidFill>
                <a:schemeClr val="bg1"/>
              </a:solidFill>
              <a:effectLst/>
              <a:cs typeface="B Nazanin" panose="00000400000000000000" pitchFamily="2" charset="-78"/>
            </a:endParaRPr>
          </a:p>
          <a:p>
            <a:pPr marL="0" indent="0" algn="just" rtl="1">
              <a:buNone/>
            </a:pPr>
            <a:r>
              <a:rPr lang="fa-IR" sz="2000" dirty="0">
                <a:solidFill>
                  <a:schemeClr val="bg1"/>
                </a:solidFill>
                <a:effectLst/>
                <a:cs typeface="B Nazanin" panose="00000400000000000000" pitchFamily="2" charset="-78"/>
              </a:rPr>
              <a:t>از طرف دیگرکمیت و کیفیت تغذیه در پرورش انبوه عوامل بیولوژیک بسیار مهم است، در واقع </a:t>
            </a:r>
            <a:r>
              <a:rPr lang="fa-IR" sz="2000" dirty="0" smtClean="0">
                <a:solidFill>
                  <a:schemeClr val="bg1"/>
                </a:solidFill>
                <a:effectLst/>
                <a:cs typeface="B Nazanin" panose="00000400000000000000" pitchFamily="2" charset="-78"/>
              </a:rPr>
              <a:t>در میان </a:t>
            </a:r>
            <a:r>
              <a:rPr lang="fa-IR" sz="2000" dirty="0">
                <a:solidFill>
                  <a:schemeClr val="bg1"/>
                </a:solidFill>
                <a:effectLst/>
                <a:cs typeface="B Nazanin" panose="00000400000000000000" pitchFamily="2" charset="-78"/>
              </a:rPr>
              <a:t>عوامل بازدارنده جمعیت، غذا به عنوان یکی از مهم­ترین منابع محدود کننده می­تواند نقش بزرگی را در ایجاد تعادل از نظر تناسب بین جمعیت حشره ومحیط اطراف داشته باشد. در بحث غذا و محدودیت­های آن خواه ناخواه، به طرف بحث رقابت کشیده خواهیم شد. به بیان دیگر عامل غذا می­تواند در چارچوب رقابت افراد یک گونه یا گونه­های مختلف و یا هردو با هم به شکل یک عامل کلیدی عمل کند و اصولا بیشتر عامل غذا است که باعث بروز رقابت می­شود (رجبی، 1387). </a:t>
            </a:r>
            <a:endParaRPr lang="en-US" sz="2000" dirty="0">
              <a:solidFill>
                <a:schemeClr val="bg1"/>
              </a:solidFill>
              <a:effectLst/>
              <a:cs typeface="B Nazanin" panose="00000400000000000000" pitchFamily="2" charset="-78"/>
            </a:endParaRPr>
          </a:p>
          <a:p>
            <a:pPr marL="0" indent="0" algn="just" rtl="1">
              <a:buNone/>
            </a:pPr>
            <a:r>
              <a:rPr lang="fa-IR" sz="2000" dirty="0">
                <a:solidFill>
                  <a:schemeClr val="bg1"/>
                </a:solidFill>
                <a:effectLst/>
                <a:cs typeface="B Nazanin" panose="00000400000000000000" pitchFamily="2" charset="-78"/>
              </a:rPr>
              <a:t>هدف از انجام این پژوهش بررسی میزان تخمگذاری زنبورهای ماده براکون در شرایط رقابت و عدم آن می­باشد. </a:t>
            </a:r>
            <a:endParaRPr lang="en-US" sz="2000" dirty="0">
              <a:solidFill>
                <a:schemeClr val="bg1"/>
              </a:solidFill>
              <a:effectLst/>
              <a:cs typeface="B Nazanin" panose="00000400000000000000" pitchFamily="2" charset="-78"/>
            </a:endParaRPr>
          </a:p>
          <a:p>
            <a:pPr marL="0" indent="0" algn="just" rtl="1">
              <a:buNone/>
            </a:pPr>
            <a:endParaRPr lang="en-US" sz="2000" dirty="0">
              <a:solidFill>
                <a:schemeClr val="bg1"/>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Autofit/>
          </a:bodyPr>
          <a:lstStyle/>
          <a:p>
            <a:pPr marL="0" indent="0" algn="just" rtl="1">
              <a:buNone/>
            </a:pPr>
            <a:r>
              <a:rPr lang="fa-IR" sz="2000" dirty="0">
                <a:solidFill>
                  <a:schemeClr val="bg1"/>
                </a:solidFill>
                <a:effectLst/>
                <a:latin typeface="Times New Roman" panose="02020603050405020304" pitchFamily="18" charset="0"/>
                <a:cs typeface="B Nazanin" panose="00000400000000000000" pitchFamily="2" charset="-78"/>
              </a:rPr>
              <a:t> ب</a:t>
            </a:r>
            <a:r>
              <a:rPr lang="fa-IR" sz="2000" dirty="0" smtClean="0">
                <a:solidFill>
                  <a:schemeClr val="bg1"/>
                </a:solidFill>
                <a:effectLst/>
                <a:latin typeface="Times New Roman" panose="02020603050405020304" pitchFamily="18" charset="0"/>
                <a:cs typeface="B Nazanin" panose="00000400000000000000" pitchFamily="2" charset="-78"/>
              </a:rPr>
              <a:t>ه </a:t>
            </a:r>
            <a:r>
              <a:rPr lang="fa-IR" sz="2000" dirty="0">
                <a:solidFill>
                  <a:schemeClr val="bg1"/>
                </a:solidFill>
                <a:effectLst/>
                <a:latin typeface="Times New Roman" panose="02020603050405020304" pitchFamily="18" charset="0"/>
                <a:cs typeface="B Nazanin" panose="00000400000000000000" pitchFamily="2" charset="-78"/>
              </a:rPr>
              <a:t>منظور تهیه کلنی پارازیتوئید، زنبورهای کامل </a:t>
            </a:r>
            <a:r>
              <a:rPr lang="en-US" sz="2000" i="1" dirty="0">
                <a:solidFill>
                  <a:schemeClr val="bg1"/>
                </a:solidFill>
                <a:effectLst/>
                <a:latin typeface="Times New Roman" panose="02020603050405020304" pitchFamily="18" charset="0"/>
                <a:cs typeface="B Nazanin" panose="00000400000000000000" pitchFamily="2" charset="-78"/>
              </a:rPr>
              <a:t>H. </a:t>
            </a:r>
            <a:r>
              <a:rPr lang="en-US" sz="2000" i="1" dirty="0" err="1">
                <a:solidFill>
                  <a:schemeClr val="bg1"/>
                </a:solidFill>
                <a:effectLst/>
                <a:latin typeface="Times New Roman" panose="02020603050405020304" pitchFamily="18" charset="0"/>
                <a:cs typeface="B Nazanin" panose="00000400000000000000" pitchFamily="2" charset="-78"/>
              </a:rPr>
              <a:t>hebetor</a:t>
            </a:r>
            <a:r>
              <a:rPr lang="fa-IR" sz="2000" dirty="0">
                <a:solidFill>
                  <a:schemeClr val="bg1"/>
                </a:solidFill>
                <a:effectLst/>
                <a:latin typeface="Times New Roman" panose="02020603050405020304" pitchFamily="18" charset="0"/>
                <a:cs typeface="B Nazanin" panose="00000400000000000000" pitchFamily="2" charset="-78"/>
              </a:rPr>
              <a:t> از مزارع نخود استان کرمانشاه جمع­آوری و به آزمایشگاه انتقال داده شد. این زنبورها روی لاروهای سن پنجم کاملا رشد یافته بید آرد (حدوداً 35 روزه)، در پتری­دیش­هایی به قطر 8 سانتی­متر و دارای منافذ تهویه نگهداری شدند</a:t>
            </a:r>
            <a:r>
              <a:rPr lang="fa-IR" sz="2000" dirty="0" smtClean="0">
                <a:solidFill>
                  <a:schemeClr val="bg1"/>
                </a:solidFill>
                <a:effectLst/>
                <a:latin typeface="Times New Roman" panose="02020603050405020304" pitchFamily="18" charset="0"/>
                <a:cs typeface="B Nazanin" panose="00000400000000000000" pitchFamily="2" charset="-78"/>
              </a:rPr>
              <a:t>. </a:t>
            </a:r>
            <a:r>
              <a:rPr lang="fa-IR" sz="2000" dirty="0">
                <a:solidFill>
                  <a:schemeClr val="bg1"/>
                </a:solidFill>
                <a:effectLst/>
                <a:latin typeface="Times New Roman" panose="02020603050405020304" pitchFamily="18" charset="0"/>
                <a:cs typeface="B Nazanin" panose="00000400000000000000" pitchFamily="2" charset="-78"/>
              </a:rPr>
              <a:t>براي تغذیه زنبورها سطح داخلی در پتری­ها به چندقطره عسل خالص آغشته </a:t>
            </a:r>
            <a:r>
              <a:rPr lang="fa-IR" sz="2000" dirty="0" smtClean="0">
                <a:solidFill>
                  <a:schemeClr val="bg1"/>
                </a:solidFill>
                <a:effectLst/>
                <a:latin typeface="Times New Roman" panose="02020603050405020304" pitchFamily="18" charset="0"/>
                <a:cs typeface="B Nazanin" panose="00000400000000000000" pitchFamily="2" charset="-78"/>
              </a:rPr>
              <a:t>می­شود. لاروهاي </a:t>
            </a:r>
            <a:r>
              <a:rPr lang="fa-IR" sz="2000" dirty="0">
                <a:solidFill>
                  <a:schemeClr val="bg1"/>
                </a:solidFill>
                <a:effectLst/>
                <a:latin typeface="Times New Roman" panose="02020603050405020304" pitchFamily="18" charset="0"/>
                <a:cs typeface="B Nazanin" panose="00000400000000000000" pitchFamily="2" charset="-78"/>
              </a:rPr>
              <a:t>حامل تخم­هاي زنبور در دماي 1±26 درجه سلسیوس و رطوبت نسبی 10±65 درصد و دوره روشنایی: تاریکی 8:16 ساعت تا ظهور حشرات بالغ نگهداري </a:t>
            </a:r>
            <a:r>
              <a:rPr lang="fa-IR" sz="2000" dirty="0" smtClean="0">
                <a:solidFill>
                  <a:schemeClr val="bg1"/>
                </a:solidFill>
                <a:effectLst/>
                <a:latin typeface="Times New Roman" panose="02020603050405020304" pitchFamily="18" charset="0"/>
                <a:cs typeface="B Nazanin" panose="00000400000000000000" pitchFamily="2" charset="-78"/>
              </a:rPr>
              <a:t>شدند.</a:t>
            </a:r>
            <a:r>
              <a:rPr lang="en-US" sz="2000" dirty="0" smtClean="0">
                <a:solidFill>
                  <a:schemeClr val="bg1"/>
                </a:solidFill>
                <a:effectLst/>
                <a:latin typeface="Times New Roman" panose="02020603050405020304" pitchFamily="18" charset="0"/>
                <a:cs typeface="B Nazanin" panose="00000400000000000000" pitchFamily="2" charset="-78"/>
              </a:rPr>
              <a:t> </a:t>
            </a:r>
            <a:endParaRPr lang="en-US" sz="2000" dirty="0">
              <a:solidFill>
                <a:schemeClr val="bg1"/>
              </a:solidFill>
              <a:effectLst/>
              <a:latin typeface="Times New Roman" panose="02020603050405020304" pitchFamily="18" charset="0"/>
              <a:cs typeface="B Nazanin" panose="00000400000000000000" pitchFamily="2" charset="-78"/>
            </a:endParaRPr>
          </a:p>
          <a:p>
            <a:pPr marL="0" indent="0" algn="just" rtl="1">
              <a:buNone/>
            </a:pPr>
            <a:r>
              <a:rPr lang="fa-IR" sz="2000" dirty="0">
                <a:solidFill>
                  <a:schemeClr val="bg1"/>
                </a:solidFill>
                <a:effectLst/>
                <a:latin typeface="Times New Roman" panose="02020603050405020304" pitchFamily="18" charset="0"/>
                <a:cs typeface="B Nazanin" panose="00000400000000000000" pitchFamily="2" charset="-78"/>
              </a:rPr>
              <a:t>برای تعیین اثر رقابت درون گونه­ای روی نرخ باروری زنبور، ابتدا </a:t>
            </a:r>
            <a:r>
              <a:rPr lang="fa-IR" sz="2000" dirty="0" smtClean="0">
                <a:solidFill>
                  <a:schemeClr val="bg1"/>
                </a:solidFill>
                <a:effectLst/>
                <a:latin typeface="Times New Roman" panose="02020603050405020304" pitchFamily="18" charset="0"/>
                <a:cs typeface="B Nazanin" panose="00000400000000000000" pitchFamily="2" charset="-78"/>
              </a:rPr>
              <a:t>دو </a:t>
            </a:r>
            <a:r>
              <a:rPr lang="fa-IR" sz="2000" dirty="0">
                <a:solidFill>
                  <a:schemeClr val="bg1"/>
                </a:solidFill>
                <a:effectLst/>
                <a:latin typeface="Times New Roman" panose="02020603050405020304" pitchFamily="18" charset="0"/>
                <a:cs typeface="B Nazanin" panose="00000400000000000000" pitchFamily="2" charset="-78"/>
              </a:rPr>
              <a:t>تیمار1 و 8 تخم هم­سن به ازای هر لارو میزبان در نظر گرفته شد. برای هریک از تیمارها 50 عدد لارو شب پره مدیترانه­ای آرد تخصیص داده شد.  تخم­های هم­سن تا هنگام تبدیل شدن به زنبورهای کامل درون ژرمیناتور نگه داشته شدند. سپس زنبورهای پارازیتوئید در هر یک از تیمارها برای تعیین نرخ باروری مورد استفاده قرار گرفتند. آزمون به این صورت بود که زنبورهای پارازیتوئید هریک از تیمارها با تعدادی لارو میزبان تیمار شدند. سپس تخم­های گذاشته شده (دستکم 80 تخم) جدا شده و به صورت انفرادی روی لاروهای میزبان در پتری­های جداگانه تحت همان تراکم­های میزبان قرار داده شدند. پس از ظهور افراد بالغ، حشرات نر و ماده هر تیمار جداگانه جفت شده و به ظروف پلاستیکی دیگر منتقل خواهند شد، در این مرحله از عسل برای تغذیه حشرات کامل استفاده خواهد شد. با انجام بازدیدهای روزانه از ظروف پرورش، تعداد تخم­های تولید شده در هر روز، تعداد کل تخم­های تولید شده  به صورت روزانه بررسی و ثبت خواهد شد. تخم­ها در </a:t>
            </a:r>
            <a:r>
              <a:rPr lang="fa-IR" sz="2000" dirty="0" smtClean="0">
                <a:solidFill>
                  <a:schemeClr val="bg1"/>
                </a:solidFill>
                <a:effectLst/>
                <a:latin typeface="Times New Roman" panose="02020603050405020304" pitchFamily="18" charset="0"/>
                <a:cs typeface="B Nazanin" panose="00000400000000000000" pitchFamily="2" charset="-78"/>
              </a:rPr>
              <a:t>شرایط </a:t>
            </a:r>
            <a:r>
              <a:rPr lang="fa-IR" sz="2000" dirty="0">
                <a:solidFill>
                  <a:schemeClr val="bg1"/>
                </a:solidFill>
                <a:effectLst/>
                <a:latin typeface="Times New Roman" panose="02020603050405020304" pitchFamily="18" charset="0"/>
                <a:cs typeface="B Nazanin" panose="00000400000000000000" pitchFamily="2" charset="-78"/>
              </a:rPr>
              <a:t>ذکر شده در هر تیمار تا مرحله تفریخ شدن حفظ خواهند شد تا درصد باروری در هر تیمار نیز محاسبه گردد. </a:t>
            </a:r>
            <a:endParaRPr lang="en-US" sz="2000" dirty="0">
              <a:solidFill>
                <a:schemeClr val="bg1"/>
              </a:solidFill>
              <a:effectLst/>
              <a:latin typeface="Times New Roman" panose="02020603050405020304" pitchFamily="18" charset="0"/>
              <a:cs typeface="B Nazanin" panose="00000400000000000000" pitchFamily="2" charset="-78"/>
            </a:endParaRPr>
          </a:p>
          <a:p>
            <a:pPr marL="0" indent="0" algn="just" rtl="1">
              <a:buNone/>
            </a:pPr>
            <a:r>
              <a:rPr lang="fa-IR" sz="2000" dirty="0">
                <a:solidFill>
                  <a:schemeClr val="bg1"/>
                </a:solidFill>
                <a:effectLst/>
                <a:latin typeface="Times New Roman" panose="02020603050405020304" pitchFamily="18" charset="0"/>
                <a:cs typeface="B Nazanin" panose="00000400000000000000" pitchFamily="2" charset="-78"/>
              </a:rPr>
              <a:t>برای محاسبه نرخ باروری و خطای استاندارد مرتبط با آن از نرم افزار </a:t>
            </a:r>
            <a:r>
              <a:rPr lang="en-US" sz="2000" dirty="0">
                <a:solidFill>
                  <a:schemeClr val="bg1"/>
                </a:solidFill>
                <a:effectLst/>
                <a:latin typeface="Times New Roman" panose="02020603050405020304" pitchFamily="18" charset="0"/>
                <a:cs typeface="B Nazanin" panose="00000400000000000000" pitchFamily="2" charset="-78"/>
              </a:rPr>
              <a:t>Age – stage, two – sex life table analysis-</a:t>
            </a:r>
            <a:r>
              <a:rPr lang="en-US" sz="2000" dirty="0" err="1">
                <a:solidFill>
                  <a:schemeClr val="bg1"/>
                </a:solidFill>
                <a:effectLst/>
                <a:latin typeface="Times New Roman" panose="02020603050405020304" pitchFamily="18" charset="0"/>
                <a:cs typeface="B Nazanin" panose="00000400000000000000" pitchFamily="2" charset="-78"/>
              </a:rPr>
              <a:t>Mschart</a:t>
            </a:r>
            <a:r>
              <a:rPr lang="fa-IR" sz="2000" dirty="0">
                <a:solidFill>
                  <a:schemeClr val="bg1"/>
                </a:solidFill>
                <a:effectLst/>
                <a:latin typeface="Times New Roman" panose="02020603050405020304" pitchFamily="18" charset="0"/>
                <a:cs typeface="B Nazanin" panose="00000400000000000000" pitchFamily="2" charset="-78"/>
              </a:rPr>
              <a:t> (</a:t>
            </a:r>
            <a:r>
              <a:rPr lang="en-US" sz="2000" dirty="0">
                <a:solidFill>
                  <a:schemeClr val="bg1"/>
                </a:solidFill>
                <a:effectLst/>
                <a:latin typeface="Times New Roman" panose="02020603050405020304" pitchFamily="18" charset="0"/>
                <a:cs typeface="B Nazanin" panose="00000400000000000000" pitchFamily="2" charset="-78"/>
              </a:rPr>
              <a:t>Chi, 2016</a:t>
            </a:r>
            <a:r>
              <a:rPr lang="fa-IR" sz="2000" dirty="0">
                <a:solidFill>
                  <a:schemeClr val="bg1"/>
                </a:solidFill>
                <a:effectLst/>
                <a:latin typeface="Times New Roman" panose="02020603050405020304" pitchFamily="18" charset="0"/>
                <a:cs typeface="B Nazanin" panose="00000400000000000000" pitchFamily="2" charset="-78"/>
              </a:rPr>
              <a:t>) و</a:t>
            </a:r>
            <a:r>
              <a:rPr lang="fa-IR" sz="2000" dirty="0" smtClean="0">
                <a:solidFill>
                  <a:schemeClr val="bg1"/>
                </a:solidFill>
                <a:effectLst/>
                <a:latin typeface="Times New Roman" panose="02020603050405020304" pitchFamily="18" charset="0"/>
                <a:cs typeface="B Nazanin" panose="00000400000000000000" pitchFamily="2" charset="-78"/>
              </a:rPr>
              <a:t> برای مقایسه آماری تیمارها از آزمون </a:t>
            </a:r>
            <a:r>
              <a:rPr lang="en-US" sz="2000" dirty="0" smtClean="0">
                <a:solidFill>
                  <a:schemeClr val="bg1"/>
                </a:solidFill>
                <a:effectLst/>
                <a:latin typeface="Times New Roman" panose="02020603050405020304" pitchFamily="18" charset="0"/>
                <a:cs typeface="B Nazanin" panose="00000400000000000000" pitchFamily="2" charset="-78"/>
              </a:rPr>
              <a:t>t-test</a:t>
            </a:r>
            <a:r>
              <a:rPr lang="fa-IR" sz="2000" dirty="0" smtClean="0">
                <a:solidFill>
                  <a:schemeClr val="bg1"/>
                </a:solidFill>
                <a:effectLst/>
                <a:latin typeface="Times New Roman" panose="02020603050405020304" pitchFamily="18" charset="0"/>
                <a:cs typeface="B Nazanin" panose="00000400000000000000" pitchFamily="2" charset="-78"/>
              </a:rPr>
              <a:t> استفاده شد.</a:t>
            </a:r>
            <a:endParaRPr lang="en-US" sz="2000" dirty="0">
              <a:solidFill>
                <a:schemeClr val="bg1"/>
              </a:solidFill>
              <a:effectLst/>
              <a:latin typeface="Times New Roman" panose="02020603050405020304" pitchFamily="18" charset="0"/>
              <a:cs typeface="B Nazanin" panose="00000400000000000000" pitchFamily="2" charset="-78"/>
            </a:endParaRPr>
          </a:p>
          <a:p>
            <a:pPr marL="0" indent="0" algn="just" rtl="1">
              <a:buNone/>
            </a:pPr>
            <a:endParaRPr lang="en-US" sz="2000" dirty="0">
              <a:solidFill>
                <a:schemeClr val="bg1"/>
              </a:solidFill>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1674018"/>
          </a:xfrm>
        </p:spPr>
        <p:txBody>
          <a:bodyPr>
            <a:normAutofit/>
          </a:bodyPr>
          <a:lstStyle/>
          <a:p>
            <a:pPr algn="just" rtl="1">
              <a:buFontTx/>
              <a:buChar char="-"/>
            </a:pPr>
            <a:endParaRPr lang="fa-IR" sz="2000" dirty="0" smtClean="0">
              <a:solidFill>
                <a:schemeClr val="bg1"/>
              </a:solidFill>
              <a:effectLst/>
              <a:cs typeface="B Nazanin" panose="00000400000000000000" pitchFamily="2" charset="-78"/>
            </a:endParaRPr>
          </a:p>
          <a:p>
            <a:pPr algn="just" rtl="1">
              <a:buFontTx/>
              <a:buChar char="-"/>
            </a:pPr>
            <a:r>
              <a:rPr lang="fa-IR" sz="2000" dirty="0" smtClean="0">
                <a:solidFill>
                  <a:schemeClr val="bg1"/>
                </a:solidFill>
                <a:effectLst/>
                <a:cs typeface="B Nazanin" panose="00000400000000000000" pitchFamily="2" charset="-78"/>
              </a:rPr>
              <a:t>در شرایط رقابت میزان تخمگذاری کاهش خواهد یافت.</a:t>
            </a:r>
          </a:p>
          <a:p>
            <a:pPr marL="0" indent="0" algn="just" rtl="1">
              <a:buNone/>
            </a:pPr>
            <a:endParaRPr lang="fa-IR" sz="2000" dirty="0" smtClean="0">
              <a:solidFill>
                <a:schemeClr val="bg1"/>
              </a:solidFill>
              <a:effectLst/>
              <a:cs typeface="B Nazanin" panose="00000400000000000000" pitchFamily="2" charset="-78"/>
            </a:endParaRPr>
          </a:p>
          <a:p>
            <a:pPr algn="just" rtl="1">
              <a:buFontTx/>
              <a:buChar char="-"/>
            </a:pPr>
            <a:r>
              <a:rPr lang="fa-IR" sz="2000" dirty="0" smtClean="0">
                <a:solidFill>
                  <a:schemeClr val="bg1"/>
                </a:solidFill>
                <a:effectLst/>
                <a:cs typeface="B Nazanin" panose="00000400000000000000" pitchFamily="2" charset="-78"/>
              </a:rPr>
              <a:t>تعداد تخمهای تفریخ شده حاصل زنبور پارازیتوئید در شرایط رقابت در نسل بعد کاهش خواهد یافت.</a:t>
            </a:r>
            <a:endParaRPr lang="en-US" sz="2000" dirty="0">
              <a:solidFill>
                <a:schemeClr val="bg1"/>
              </a:solidFill>
              <a:effectLst/>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235233"/>
            <a:ext cx="11621386" cy="4191518"/>
          </a:xfrm>
        </p:spPr>
        <p:txBody>
          <a:bodyPr>
            <a:normAutofit/>
          </a:bodyPr>
          <a:lstStyle/>
          <a:p>
            <a:pPr algn="just" rtl="1"/>
            <a:r>
              <a:rPr lang="fa-IR" sz="2000" dirty="0">
                <a:solidFill>
                  <a:schemeClr val="bg1"/>
                </a:solidFill>
                <a:effectLst/>
                <a:cs typeface="B Nazanin" panose="00000400000000000000" pitchFamily="2" charset="-78"/>
              </a:rPr>
              <a:t>نتایج نشان داد که رقابت اثر منفی بر پارامترهای تخمگذاری زنبور ماده دارد، به طوری­که در شرایط  غیر رقابت میزان تخمگذاری 8/7 </a:t>
            </a:r>
            <a:r>
              <a:rPr lang="fa-IR" sz="2000" dirty="0" smtClean="0">
                <a:solidFill>
                  <a:schemeClr val="bg1"/>
                </a:solidFill>
                <a:effectLst/>
                <a:cs typeface="B Nazanin" panose="00000400000000000000" pitchFamily="2" charset="-78"/>
              </a:rPr>
              <a:t>±357/05 </a:t>
            </a:r>
            <a:r>
              <a:rPr lang="fa-IR" sz="2000" dirty="0">
                <a:solidFill>
                  <a:schemeClr val="bg1"/>
                </a:solidFill>
                <a:effectLst/>
                <a:cs typeface="B Nazanin" panose="00000400000000000000" pitchFamily="2" charset="-78"/>
              </a:rPr>
              <a:t>و در وضعیت رقابت به </a:t>
            </a:r>
            <a:r>
              <a:rPr lang="fa-IR" sz="2000" dirty="0" smtClean="0">
                <a:solidFill>
                  <a:schemeClr val="bg1"/>
                </a:solidFill>
                <a:effectLst/>
                <a:cs typeface="B Nazanin" panose="00000400000000000000" pitchFamily="2" charset="-78"/>
              </a:rPr>
              <a:t>9/6 </a:t>
            </a:r>
            <a:r>
              <a:rPr lang="fa-IR" sz="2000" dirty="0">
                <a:solidFill>
                  <a:schemeClr val="bg1"/>
                </a:solidFill>
                <a:effectLst/>
                <a:cs typeface="B Nazanin" panose="00000400000000000000" pitchFamily="2" charset="-78"/>
              </a:rPr>
              <a:t>± </a:t>
            </a:r>
            <a:r>
              <a:rPr lang="fa-IR" sz="2000" dirty="0" smtClean="0">
                <a:solidFill>
                  <a:schemeClr val="bg1"/>
                </a:solidFill>
                <a:effectLst/>
                <a:cs typeface="B Nazanin" panose="00000400000000000000" pitchFamily="2" charset="-78"/>
              </a:rPr>
              <a:t>177/32 تخم کاهش </a:t>
            </a:r>
            <a:r>
              <a:rPr lang="fa-IR" sz="2000" dirty="0">
                <a:solidFill>
                  <a:schemeClr val="bg1"/>
                </a:solidFill>
                <a:effectLst/>
                <a:cs typeface="B Nazanin" panose="00000400000000000000" pitchFamily="2" charset="-78"/>
              </a:rPr>
              <a:t>یافت و این اختلاف در سطح احتمال </a:t>
            </a:r>
            <a:r>
              <a:rPr lang="fa-IR" sz="2000" dirty="0" smtClean="0">
                <a:solidFill>
                  <a:schemeClr val="bg1"/>
                </a:solidFill>
                <a:effectLst/>
                <a:cs typeface="B Nazanin" panose="00000400000000000000" pitchFamily="2" charset="-78"/>
              </a:rPr>
              <a:t>1 درصد </a:t>
            </a:r>
            <a:r>
              <a:rPr lang="fa-IR" sz="2000" dirty="0">
                <a:solidFill>
                  <a:schemeClr val="bg1"/>
                </a:solidFill>
                <a:effectLst/>
                <a:cs typeface="B Nazanin" panose="00000400000000000000" pitchFamily="2" charset="-78"/>
              </a:rPr>
              <a:t>معنی دار شد.</a:t>
            </a:r>
            <a:endParaRPr lang="en-US" sz="2000" dirty="0">
              <a:solidFill>
                <a:schemeClr val="bg1"/>
              </a:solidFill>
              <a:effectLst/>
              <a:cs typeface="B Nazanin" panose="00000400000000000000" pitchFamily="2" charset="-78"/>
            </a:endParaRPr>
          </a:p>
          <a:p>
            <a:pPr algn="just" rtl="1"/>
            <a:r>
              <a:rPr lang="fa-IR" sz="2000" dirty="0">
                <a:solidFill>
                  <a:schemeClr val="bg1"/>
                </a:solidFill>
                <a:effectLst/>
                <a:cs typeface="B Nazanin" panose="00000400000000000000" pitchFamily="2" charset="-78"/>
              </a:rPr>
              <a:t>میزان نرخ خالص تولید مثل (</a:t>
            </a:r>
            <a:r>
              <a:rPr lang="en-US" sz="2000" dirty="0">
                <a:solidFill>
                  <a:schemeClr val="bg1"/>
                </a:solidFill>
                <a:effectLst/>
                <a:latin typeface="Times New Roman" panose="02020603050405020304" pitchFamily="18" charset="0"/>
                <a:cs typeface="Times New Roman" panose="02020603050405020304" pitchFamily="18" charset="0"/>
              </a:rPr>
              <a:t>GRR</a:t>
            </a:r>
            <a:r>
              <a:rPr lang="fa-IR" sz="2000" dirty="0">
                <a:solidFill>
                  <a:schemeClr val="bg1"/>
                </a:solidFill>
                <a:effectLst/>
                <a:cs typeface="B Nazanin" panose="00000400000000000000" pitchFamily="2" charset="-78"/>
              </a:rPr>
              <a:t>)، نرخ خالص تولید مثل (</a:t>
            </a:r>
            <a:r>
              <a:rPr lang="en-US" sz="2000" dirty="0">
                <a:solidFill>
                  <a:schemeClr val="bg1"/>
                </a:solidFill>
                <a:effectLst/>
                <a:latin typeface="Times New Roman" panose="02020603050405020304" pitchFamily="18" charset="0"/>
                <a:cs typeface="Times New Roman" panose="02020603050405020304" pitchFamily="18" charset="0"/>
              </a:rPr>
              <a:t>R</a:t>
            </a:r>
            <a:r>
              <a:rPr lang="en-US" sz="2000" baseline="-25000" dirty="0">
                <a:solidFill>
                  <a:schemeClr val="bg1"/>
                </a:solidFill>
                <a:effectLst/>
                <a:latin typeface="Times New Roman" panose="02020603050405020304" pitchFamily="18" charset="0"/>
                <a:cs typeface="Times New Roman" panose="02020603050405020304" pitchFamily="18" charset="0"/>
              </a:rPr>
              <a:t>0</a:t>
            </a:r>
            <a:r>
              <a:rPr lang="fa-IR" sz="2000" dirty="0">
                <a:solidFill>
                  <a:schemeClr val="bg1"/>
                </a:solidFill>
                <a:effectLst/>
                <a:cs typeface="B Nazanin" panose="00000400000000000000" pitchFamily="2" charset="-78"/>
              </a:rPr>
              <a:t>) و تعداد روزهای تخمگذاری که در جدول 1 نشان داده شده در اثر رقابت کاهش یافته است</a:t>
            </a:r>
            <a:r>
              <a:rPr lang="fa-IR" sz="2000" dirty="0" smtClean="0">
                <a:solidFill>
                  <a:schemeClr val="bg1"/>
                </a:solidFill>
                <a:effectLst/>
                <a:cs typeface="B Nazanin" panose="00000400000000000000" pitchFamily="2" charset="-78"/>
              </a:rPr>
              <a:t>.</a:t>
            </a:r>
          </a:p>
          <a:p>
            <a:pPr algn="just" rtl="1"/>
            <a:r>
              <a:rPr lang="fa-IR" sz="2000" dirty="0" smtClean="0">
                <a:solidFill>
                  <a:schemeClr val="bg1"/>
                </a:solidFill>
                <a:effectLst/>
                <a:cs typeface="B Nazanin" panose="00000400000000000000" pitchFamily="2" charset="-78"/>
              </a:rPr>
              <a:t>این زنبور در حدود 100 تا 700 تخم می گذارد اما در دمای بالا میزان تخم گذاری آن کاهش می یابد.</a:t>
            </a:r>
            <a:endParaRPr lang="en-US" sz="2000" dirty="0">
              <a:solidFill>
                <a:schemeClr val="bg1"/>
              </a:solidFill>
              <a:effectLst/>
              <a:cs typeface="B Nazanin" panose="00000400000000000000" pitchFamily="2" charset="-78"/>
            </a:endParaRPr>
          </a:p>
          <a:p>
            <a:pPr marL="0" indent="0" algn="just" rtl="1">
              <a:buNone/>
            </a:pPr>
            <a:r>
              <a:rPr lang="fa-IR" sz="2000" dirty="0">
                <a:solidFill>
                  <a:schemeClr val="bg1"/>
                </a:solidFill>
                <a:effectLst/>
                <a:cs typeface="B Nazanin" panose="00000400000000000000" pitchFamily="2" charset="-78"/>
              </a:rPr>
              <a:t>با توجه به اثرات منفی رقابت روی هر دو طرف درگیر در این برهم­کنش، تا جایی که ممکن است حشرات و به ویژه پارازیتوئیدها سعی می ­کنند از آن اجتناب کنند. از آنجايي كه در پارازيتوئيدها دسترسي به ميزبان­ها براي توليدمثل حياتي بوده، كمبود ميزبان ممكن است منجر به افزايش رقابت­هاي درون و بين گونه­اي </a:t>
            </a:r>
            <a:r>
              <a:rPr lang="fa-IR" sz="2000" dirty="0" smtClean="0">
                <a:solidFill>
                  <a:schemeClr val="bg1"/>
                </a:solidFill>
                <a:effectLst/>
                <a:cs typeface="B Nazanin" panose="00000400000000000000" pitchFamily="2" charset="-78"/>
              </a:rPr>
              <a:t>شود (</a:t>
            </a:r>
            <a:r>
              <a:rPr lang="en-US" sz="2000" dirty="0">
                <a:solidFill>
                  <a:schemeClr val="bg1"/>
                </a:solidFill>
                <a:effectLst/>
                <a:latin typeface="Times New Roman" panose="02020603050405020304" pitchFamily="18" charset="0"/>
                <a:cs typeface="Times New Roman" panose="02020603050405020304" pitchFamily="18" charset="0"/>
              </a:rPr>
              <a:t>Harvey et. al., </a:t>
            </a:r>
            <a:r>
              <a:rPr lang="en-US" sz="2000" dirty="0" smtClean="0">
                <a:solidFill>
                  <a:schemeClr val="bg1"/>
                </a:solidFill>
                <a:effectLst/>
                <a:latin typeface="Times New Roman" panose="02020603050405020304" pitchFamily="18" charset="0"/>
                <a:cs typeface="Times New Roman" panose="02020603050405020304" pitchFamily="18" charset="0"/>
              </a:rPr>
              <a:t>2009</a:t>
            </a:r>
            <a:r>
              <a:rPr lang="fa-IR" sz="2000" dirty="0" smtClean="0">
                <a:solidFill>
                  <a:schemeClr val="bg1"/>
                </a:solidFill>
                <a:effectLst/>
                <a:cs typeface="B Nazanin" panose="00000400000000000000" pitchFamily="2" charset="-78"/>
              </a:rPr>
              <a:t>). </a:t>
            </a:r>
            <a:r>
              <a:rPr lang="fa-IR" sz="2000" dirty="0">
                <a:solidFill>
                  <a:schemeClr val="bg1"/>
                </a:solidFill>
                <a:effectLst/>
                <a:cs typeface="B Nazanin" panose="00000400000000000000" pitchFamily="2" charset="-78"/>
              </a:rPr>
              <a:t>اثرات منفی رقابت روی افراد پیروز منجر به كاهش اندازه بالغين و كاهش باروري آن­ها و همچنين افزايش زمان رشد شده و به علاوه كاهش نتاج و اتلاف زمان جستجو را براي بازنده اين رقابت موجب مي­شود، در واقع رقابت در انتخاب ویژگی­های تکاملی مختلف رشد و نمو و باروری پارازیتوئیدها نقش دارد اما خود رقابت تحت تاثیر عوامل مختلف می­باشد. یکی از مهم­ترین این عوامل مربوط به ویژگی­های میزبان از قبیل کیفیت، سن، اندازه، تراکم و مرحله زیستی که مورد حمله پارازیتوئید قرار می­گیرد و نیز شرایط محیطی از جمله درجه حرارت می­باشد (</a:t>
            </a:r>
            <a:r>
              <a:rPr lang="en-US" sz="2000" dirty="0">
                <a:solidFill>
                  <a:schemeClr val="bg1"/>
                </a:solidFill>
                <a:effectLst/>
                <a:latin typeface="Times New Roman" panose="02020603050405020304" pitchFamily="18" charset="0"/>
                <a:cs typeface="Times New Roman" panose="02020603050405020304" pitchFamily="18" charset="0"/>
              </a:rPr>
              <a:t>Harvey et. al., 2013</a:t>
            </a:r>
            <a:r>
              <a:rPr lang="fa-IR" sz="2000" dirty="0">
                <a:solidFill>
                  <a:schemeClr val="bg1"/>
                </a:solidFill>
                <a:effectLst/>
                <a:cs typeface="B Nazanin" panose="00000400000000000000" pitchFamily="2" charset="-78"/>
              </a:rPr>
              <a:t>). </a:t>
            </a:r>
            <a:endParaRPr lang="en-US" sz="2000" dirty="0">
              <a:solidFill>
                <a:schemeClr val="bg1"/>
              </a:solidFill>
              <a:effectLst/>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6645" y="939016"/>
            <a:ext cx="3222357" cy="646331"/>
          </a:xfrm>
          <a:prstGeom prst="rect">
            <a:avLst/>
          </a:prstGeom>
        </p:spPr>
        <p:txBody>
          <a:bodyPr wrap="none">
            <a:spAutoFit/>
          </a:bodyPr>
          <a:lstStyle/>
          <a:p>
            <a:r>
              <a:rPr lang="fa-IR" sz="3600"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نتیجه‌گیری</a:t>
            </a:r>
            <a:endParaRPr lang="fa-IR" sz="3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159" y="2547378"/>
            <a:ext cx="6886664" cy="165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31159" y="2178046"/>
            <a:ext cx="9079606" cy="369332"/>
          </a:xfrm>
          <a:prstGeom prst="rect">
            <a:avLst/>
          </a:prstGeom>
          <a:noFill/>
        </p:spPr>
        <p:txBody>
          <a:bodyPr wrap="square" rtlCol="1">
            <a:spAutoFit/>
          </a:bodyPr>
          <a:lstStyle/>
          <a:p>
            <a:r>
              <a:rPr lang="fa-IR" b="1" dirty="0" smtClean="0">
                <a:solidFill>
                  <a:schemeClr val="bg1"/>
                </a:solidFill>
                <a:cs typeface="B Nazanin" panose="00000400000000000000" pitchFamily="2" charset="-78"/>
              </a:rPr>
              <a:t>جدول (1): میزان پارامترهای باروری زنبور ماده براکون در شرایط رقابت و عدم آن</a:t>
            </a:r>
            <a:endParaRPr lang="fa-IR" b="1" dirty="0">
              <a:solidFill>
                <a:schemeClr val="bg1"/>
              </a:solidFill>
              <a:cs typeface="B Nazanin" panose="00000400000000000000" pitchFamily="2" charset="-78"/>
            </a:endParaRPr>
          </a:p>
        </p:txBody>
      </p:sp>
      <p:pic>
        <p:nvPicPr>
          <p:cNvPr id="2050" name="Picture 2" descr="D:\Downloads\Downloads\habrobracon_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88" y="4160232"/>
            <a:ext cx="3516787" cy="251010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051" name="Picture 3" descr="D:\Downloads\Downloads\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258" y="4223975"/>
            <a:ext cx="4027023" cy="238261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62991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1813953" y="2819265"/>
            <a:ext cx="9027043" cy="2330820"/>
          </a:xfrm>
        </p:spPr>
        <p:txBody>
          <a:bodyPr>
            <a:normAutofit/>
          </a:bodyPr>
          <a:lstStyle/>
          <a:p>
            <a:pPr marL="0" indent="0" algn="just" rtl="1">
              <a:buNone/>
            </a:pPr>
            <a:r>
              <a:rPr lang="fa-IR" sz="2000" dirty="0" smtClean="0">
                <a:solidFill>
                  <a:schemeClr val="bg1"/>
                </a:solidFill>
                <a:effectLst/>
                <a:cs typeface="B Nazanin" panose="00000400000000000000" pitchFamily="2" charset="-78"/>
              </a:rPr>
              <a:t>بدینوسیله لازم است از مدیریت حفظ نباتات سازمان جهاد کشاورزی استان کرمانشاه به دلیل همکاری و در اختیار</a:t>
            </a:r>
          </a:p>
          <a:p>
            <a:pPr marL="0" indent="0" algn="just" rtl="1">
              <a:buNone/>
            </a:pPr>
            <a:endParaRPr lang="fa-IR" sz="2000" dirty="0" smtClean="0">
              <a:solidFill>
                <a:schemeClr val="bg1"/>
              </a:solidFill>
              <a:effectLst/>
              <a:cs typeface="B Nazanin" panose="00000400000000000000" pitchFamily="2" charset="-78"/>
            </a:endParaRPr>
          </a:p>
          <a:p>
            <a:pPr marL="0" indent="0" algn="just" rtl="1">
              <a:buNone/>
            </a:pPr>
            <a:r>
              <a:rPr lang="fa-IR" sz="2000" dirty="0" smtClean="0">
                <a:solidFill>
                  <a:schemeClr val="bg1"/>
                </a:solidFill>
                <a:effectLst/>
                <a:cs typeface="B Nazanin" panose="00000400000000000000" pitchFamily="2" charset="-78"/>
              </a:rPr>
              <a:t>نهادن اطلاعات در مورد جمع آوری کلنی اولیه و اطلاعات پرورش زنبور براکون سپاسگزاری شود .  </a:t>
            </a:r>
            <a:endParaRPr lang="en-US" sz="2000" dirty="0">
              <a:solidFill>
                <a:schemeClr val="bg1"/>
              </a:solidFill>
              <a:effectLst/>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244549" y="3959611"/>
            <a:ext cx="11621386" cy="2711645"/>
          </a:xfrm>
        </p:spPr>
        <p:txBody>
          <a:bodyPr>
            <a:normAutofit/>
          </a:bodyPr>
          <a:lstStyle/>
          <a:p>
            <a:pPr algn="just"/>
            <a:r>
              <a:rPr lang="en-US" sz="2000" dirty="0" smtClean="0">
                <a:solidFill>
                  <a:schemeClr val="bg1"/>
                </a:solidFill>
                <a:effectLst/>
                <a:latin typeface="Times New Roman" panose="02020603050405020304" pitchFamily="18" charset="0"/>
                <a:cs typeface="B Nazanin" panose="00000400000000000000" pitchFamily="2" charset="-78"/>
              </a:rPr>
              <a:t>Harvey, J.A., </a:t>
            </a:r>
            <a:r>
              <a:rPr lang="en-US" sz="2000" dirty="0" err="1" smtClean="0">
                <a:solidFill>
                  <a:schemeClr val="bg1"/>
                </a:solidFill>
                <a:effectLst/>
                <a:latin typeface="Times New Roman" panose="02020603050405020304" pitchFamily="18" charset="0"/>
                <a:cs typeface="B Nazanin" panose="00000400000000000000" pitchFamily="2" charset="-78"/>
              </a:rPr>
              <a:t>Gols</a:t>
            </a:r>
            <a:r>
              <a:rPr lang="en-US" sz="2000" dirty="0" smtClean="0">
                <a:solidFill>
                  <a:schemeClr val="bg1"/>
                </a:solidFill>
                <a:effectLst/>
                <a:latin typeface="Times New Roman" panose="02020603050405020304" pitchFamily="18" charset="0"/>
                <a:cs typeface="B Nazanin" panose="00000400000000000000" pitchFamily="2" charset="-78"/>
              </a:rPr>
              <a:t>, R. and Strand, M.R. (2009) “Intrinsic competition and its effects on the survival and development of three species of </a:t>
            </a:r>
            <a:r>
              <a:rPr lang="en-US" sz="2000" dirty="0" err="1" smtClean="0">
                <a:solidFill>
                  <a:schemeClr val="bg1"/>
                </a:solidFill>
                <a:effectLst/>
                <a:latin typeface="Times New Roman" panose="02020603050405020304" pitchFamily="18" charset="0"/>
                <a:cs typeface="B Nazanin" panose="00000400000000000000" pitchFamily="2" charset="-78"/>
              </a:rPr>
              <a:t>endopasitoid</a:t>
            </a:r>
            <a:r>
              <a:rPr lang="en-US" sz="2000" dirty="0" smtClean="0">
                <a:solidFill>
                  <a:schemeClr val="bg1"/>
                </a:solidFill>
                <a:effectLst/>
                <a:latin typeface="Times New Roman" panose="02020603050405020304" pitchFamily="18" charset="0"/>
                <a:cs typeface="B Nazanin" panose="00000400000000000000" pitchFamily="2" charset="-78"/>
              </a:rPr>
              <a:t> wasps” </a:t>
            </a:r>
            <a:r>
              <a:rPr lang="en-US" sz="2000" dirty="0" err="1" smtClean="0">
                <a:solidFill>
                  <a:schemeClr val="bg1"/>
                </a:solidFill>
                <a:effectLst/>
                <a:latin typeface="Times New Roman" panose="02020603050405020304" pitchFamily="18" charset="0"/>
                <a:cs typeface="B Nazanin" panose="00000400000000000000" pitchFamily="2" charset="-78"/>
              </a:rPr>
              <a:t>Entomologia</a:t>
            </a:r>
            <a:r>
              <a:rPr lang="en-US" sz="2000" dirty="0" smtClean="0">
                <a:solidFill>
                  <a:schemeClr val="bg1"/>
                </a:solidFill>
                <a:effectLst/>
                <a:latin typeface="Times New Roman" panose="02020603050405020304" pitchFamily="18" charset="0"/>
                <a:cs typeface="B Nazanin" panose="00000400000000000000" pitchFamily="2" charset="-78"/>
              </a:rPr>
              <a:t> </a:t>
            </a:r>
            <a:r>
              <a:rPr lang="en-US" sz="2000" dirty="0" err="1" smtClean="0">
                <a:solidFill>
                  <a:schemeClr val="bg1"/>
                </a:solidFill>
                <a:effectLst/>
                <a:latin typeface="Times New Roman" panose="02020603050405020304" pitchFamily="18" charset="0"/>
                <a:cs typeface="B Nazanin" panose="00000400000000000000" pitchFamily="2" charset="-78"/>
              </a:rPr>
              <a:t>Expermentalis</a:t>
            </a:r>
            <a:r>
              <a:rPr lang="en-US" sz="2000" dirty="0" smtClean="0">
                <a:solidFill>
                  <a:schemeClr val="bg1"/>
                </a:solidFill>
                <a:effectLst/>
                <a:latin typeface="Times New Roman" panose="02020603050405020304" pitchFamily="18" charset="0"/>
                <a:cs typeface="B Nazanin" panose="00000400000000000000" pitchFamily="2" charset="-78"/>
              </a:rPr>
              <a:t> </a:t>
            </a:r>
            <a:r>
              <a:rPr lang="en-US" sz="2000" dirty="0" err="1" smtClean="0">
                <a:solidFill>
                  <a:schemeClr val="bg1"/>
                </a:solidFill>
                <a:effectLst/>
                <a:latin typeface="Times New Roman" panose="02020603050405020304" pitchFamily="18" charset="0"/>
                <a:cs typeface="B Nazanin" panose="00000400000000000000" pitchFamily="2" charset="-78"/>
              </a:rPr>
              <a:t>Applicata</a:t>
            </a:r>
            <a:r>
              <a:rPr lang="en-US" sz="2000" dirty="0" smtClean="0">
                <a:solidFill>
                  <a:schemeClr val="bg1"/>
                </a:solidFill>
                <a:effectLst/>
                <a:latin typeface="Times New Roman" panose="02020603050405020304" pitchFamily="18" charset="0"/>
                <a:cs typeface="B Nazanin" panose="00000400000000000000" pitchFamily="2" charset="-78"/>
              </a:rPr>
              <a:t>, 130: 238-248.</a:t>
            </a:r>
          </a:p>
          <a:p>
            <a:pPr algn="just"/>
            <a:r>
              <a:rPr lang="en-US" sz="2000" dirty="0" smtClean="0">
                <a:solidFill>
                  <a:schemeClr val="bg1"/>
                </a:solidFill>
                <a:effectLst/>
                <a:latin typeface="Times New Roman" panose="02020603050405020304" pitchFamily="18" charset="0"/>
                <a:cs typeface="B Nazanin" panose="00000400000000000000" pitchFamily="2" charset="-78"/>
              </a:rPr>
              <a:t>Hopper</a:t>
            </a:r>
            <a:r>
              <a:rPr lang="en-US" sz="2000" dirty="0">
                <a:solidFill>
                  <a:schemeClr val="bg1"/>
                </a:solidFill>
                <a:effectLst/>
                <a:latin typeface="Times New Roman" panose="02020603050405020304" pitchFamily="18" charset="0"/>
                <a:cs typeface="B Nazanin" panose="00000400000000000000" pitchFamily="2" charset="-78"/>
              </a:rPr>
              <a:t>, K. R. (2003) </a:t>
            </a:r>
            <a:r>
              <a:rPr lang="en-US" sz="2000" dirty="0" smtClean="0">
                <a:solidFill>
                  <a:schemeClr val="bg1"/>
                </a:solidFill>
                <a:effectLst/>
                <a:latin typeface="Times New Roman" panose="02020603050405020304" pitchFamily="18" charset="0"/>
                <a:cs typeface="B Nazanin" panose="00000400000000000000" pitchFamily="2" charset="-78"/>
              </a:rPr>
              <a:t> “Agricultural </a:t>
            </a:r>
            <a:r>
              <a:rPr lang="en-US" sz="2000" dirty="0">
                <a:solidFill>
                  <a:schemeClr val="bg1"/>
                </a:solidFill>
                <a:effectLst/>
                <a:latin typeface="Times New Roman" panose="02020603050405020304" pitchFamily="18" charset="0"/>
                <a:cs typeface="B Nazanin" panose="00000400000000000000" pitchFamily="2" charset="-78"/>
              </a:rPr>
              <a:t>Research Service, research on biological control of </a:t>
            </a:r>
            <a:r>
              <a:rPr lang="en-US" sz="2000" dirty="0" smtClean="0">
                <a:solidFill>
                  <a:schemeClr val="bg1"/>
                </a:solidFill>
                <a:effectLst/>
                <a:latin typeface="Times New Roman" panose="02020603050405020304" pitchFamily="18" charset="0"/>
                <a:cs typeface="B Nazanin" panose="00000400000000000000" pitchFamily="2" charset="-78"/>
              </a:rPr>
              <a:t>arthropods” Pest </a:t>
            </a:r>
            <a:r>
              <a:rPr lang="en-US" sz="2000" dirty="0">
                <a:solidFill>
                  <a:schemeClr val="bg1"/>
                </a:solidFill>
                <a:effectLst/>
                <a:latin typeface="Times New Roman" panose="02020603050405020304" pitchFamily="18" charset="0"/>
                <a:cs typeface="B Nazanin" panose="00000400000000000000" pitchFamily="2" charset="-78"/>
              </a:rPr>
              <a:t>management </a:t>
            </a:r>
            <a:r>
              <a:rPr lang="en-US" sz="2000" dirty="0" smtClean="0">
                <a:solidFill>
                  <a:schemeClr val="bg1"/>
                </a:solidFill>
                <a:effectLst/>
                <a:latin typeface="Times New Roman" panose="02020603050405020304" pitchFamily="18" charset="0"/>
                <a:cs typeface="B Nazanin" panose="00000400000000000000" pitchFamily="2" charset="-78"/>
              </a:rPr>
              <a:t>Science </a:t>
            </a:r>
            <a:r>
              <a:rPr lang="en-US" sz="2000" dirty="0">
                <a:solidFill>
                  <a:schemeClr val="bg1"/>
                </a:solidFill>
                <a:effectLst/>
                <a:latin typeface="Times New Roman" panose="02020603050405020304" pitchFamily="18" charset="0"/>
                <a:cs typeface="B Nazanin" panose="00000400000000000000" pitchFamily="2" charset="-78"/>
              </a:rPr>
              <a:t>59, 643-653</a:t>
            </a:r>
            <a:r>
              <a:rPr lang="en-US" sz="2000" dirty="0" smtClean="0">
                <a:solidFill>
                  <a:schemeClr val="bg1"/>
                </a:solidFill>
                <a:effectLst/>
                <a:latin typeface="Times New Roman" panose="02020603050405020304" pitchFamily="18" charset="0"/>
                <a:cs typeface="B Nazanin" panose="00000400000000000000" pitchFamily="2" charset="-78"/>
              </a:rPr>
              <a:t>.</a:t>
            </a:r>
          </a:p>
          <a:p>
            <a:r>
              <a:rPr lang="en-US" sz="2000" dirty="0">
                <a:solidFill>
                  <a:schemeClr val="bg1"/>
                </a:solidFill>
                <a:effectLst/>
                <a:latin typeface="Times New Roman" panose="02020603050405020304" pitchFamily="18" charset="0"/>
                <a:cs typeface="B Nazanin" panose="00000400000000000000" pitchFamily="2" charset="-78"/>
              </a:rPr>
              <a:t>Chi, H. &amp; Liu, H</a:t>
            </a:r>
            <a:r>
              <a:rPr lang="en-US" sz="2000" i="1" dirty="0">
                <a:solidFill>
                  <a:schemeClr val="bg1"/>
                </a:solidFill>
                <a:effectLst/>
                <a:latin typeface="Times New Roman" panose="02020603050405020304" pitchFamily="18" charset="0"/>
                <a:cs typeface="B Nazanin" panose="00000400000000000000" pitchFamily="2" charset="-78"/>
              </a:rPr>
              <a:t>. </a:t>
            </a:r>
            <a:r>
              <a:rPr lang="en-US" sz="2000" dirty="0" smtClean="0">
                <a:solidFill>
                  <a:schemeClr val="bg1"/>
                </a:solidFill>
                <a:effectLst/>
                <a:latin typeface="Times New Roman" panose="02020603050405020304" pitchFamily="18" charset="0"/>
                <a:cs typeface="B Nazanin" panose="00000400000000000000" pitchFamily="2" charset="-78"/>
              </a:rPr>
              <a:t>(2006)  “Two </a:t>
            </a:r>
            <a:r>
              <a:rPr lang="en-US" sz="2000" dirty="0">
                <a:solidFill>
                  <a:schemeClr val="bg1"/>
                </a:solidFill>
                <a:effectLst/>
                <a:latin typeface="Times New Roman" panose="02020603050405020304" pitchFamily="18" charset="0"/>
                <a:cs typeface="B Nazanin" panose="00000400000000000000" pitchFamily="2" charset="-78"/>
              </a:rPr>
              <a:t>new methods for the study of insect population </a:t>
            </a:r>
            <a:r>
              <a:rPr lang="en-US" sz="2000" dirty="0" smtClean="0">
                <a:solidFill>
                  <a:schemeClr val="bg1"/>
                </a:solidFill>
                <a:effectLst/>
                <a:latin typeface="Times New Roman" panose="02020603050405020304" pitchFamily="18" charset="0"/>
                <a:cs typeface="B Nazanin" panose="00000400000000000000" pitchFamily="2" charset="-78"/>
              </a:rPr>
              <a:t>ecology” Bulletin</a:t>
            </a:r>
            <a:r>
              <a:rPr lang="en-US" sz="2000" i="1" dirty="0" smtClean="0">
                <a:solidFill>
                  <a:schemeClr val="bg1"/>
                </a:solidFill>
                <a:effectLst/>
                <a:latin typeface="Times New Roman" panose="02020603050405020304" pitchFamily="18" charset="0"/>
                <a:cs typeface="B Nazanin" panose="00000400000000000000" pitchFamily="2" charset="-78"/>
              </a:rPr>
              <a:t> </a:t>
            </a:r>
            <a:r>
              <a:rPr lang="en-US" sz="2000" dirty="0">
                <a:solidFill>
                  <a:schemeClr val="bg1"/>
                </a:solidFill>
                <a:effectLst/>
                <a:latin typeface="Times New Roman" panose="02020603050405020304" pitchFamily="18" charset="0"/>
                <a:cs typeface="B Nazanin" panose="00000400000000000000" pitchFamily="2" charset="-78"/>
              </a:rPr>
              <a:t>of institute of Zoological Academy of </a:t>
            </a:r>
            <a:r>
              <a:rPr lang="en-US" sz="2000" dirty="0" err="1">
                <a:solidFill>
                  <a:schemeClr val="bg1"/>
                </a:solidFill>
                <a:effectLst/>
                <a:latin typeface="Times New Roman" panose="02020603050405020304" pitchFamily="18" charset="0"/>
                <a:cs typeface="B Nazanin" panose="00000400000000000000" pitchFamily="2" charset="-78"/>
              </a:rPr>
              <a:t>Sinica</a:t>
            </a:r>
            <a:r>
              <a:rPr lang="en-US" sz="2000" dirty="0">
                <a:solidFill>
                  <a:schemeClr val="bg1"/>
                </a:solidFill>
                <a:effectLst/>
                <a:latin typeface="Times New Roman" panose="02020603050405020304" pitchFamily="18" charset="0"/>
                <a:cs typeface="B Nazanin" panose="00000400000000000000" pitchFamily="2" charset="-78"/>
              </a:rPr>
              <a:t> 24, 225-240.</a:t>
            </a:r>
            <a:r>
              <a:rPr lang="en-US" sz="2000" dirty="0" smtClean="0">
                <a:solidFill>
                  <a:schemeClr val="bg1"/>
                </a:solidFill>
                <a:effectLst/>
                <a:latin typeface="Times New Roman" panose="02020603050405020304" pitchFamily="18" charset="0"/>
                <a:cs typeface="B Nazanin" panose="00000400000000000000" pitchFamily="2" charset="-78"/>
              </a:rPr>
              <a:t> </a:t>
            </a:r>
            <a:endParaRPr lang="en-US" sz="2000" dirty="0">
              <a:solidFill>
                <a:schemeClr val="bg1"/>
              </a:solidFill>
              <a:effectLst/>
              <a:latin typeface="Times New Roman" panose="02020603050405020304" pitchFamily="18" charset="0"/>
              <a:cs typeface="B Nazanin" panose="00000400000000000000" pitchFamily="2" charset="-78"/>
            </a:endParaRPr>
          </a:p>
        </p:txBody>
      </p:sp>
      <p:sp>
        <p:nvSpPr>
          <p:cNvPr id="5" name="Content Placeholder 6">
            <a:extLst>
              <a:ext uri="{FF2B5EF4-FFF2-40B4-BE49-F238E27FC236}">
                <a16:creationId xmlns="" xmlns:a16="http://schemas.microsoft.com/office/drawing/2014/main" id="{CD442CE5-F8ED-4F59-87AA-1AD0444EF037}"/>
              </a:ext>
            </a:extLst>
          </p:cNvPr>
          <p:cNvSpPr txBox="1">
            <a:spLocks/>
          </p:cNvSpPr>
          <p:nvPr/>
        </p:nvSpPr>
        <p:spPr>
          <a:xfrm>
            <a:off x="244549" y="2367783"/>
            <a:ext cx="11621386" cy="1083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rtl="1"/>
            <a:r>
              <a:rPr lang="fa-IR" sz="2000" dirty="0" smtClean="0">
                <a:solidFill>
                  <a:schemeClr val="bg1"/>
                </a:solidFill>
                <a:effectLst/>
                <a:latin typeface="Times New Roman" panose="02020603050405020304" pitchFamily="18" charset="0"/>
                <a:cs typeface="B Nazanin" panose="00000400000000000000" pitchFamily="2" charset="-78"/>
              </a:rPr>
              <a:t>رجبي، غلامرضا (1387) "اکولوژي حشرات"  سازمان آموزش و تحقيقات کشاورزي. چاپ دوم. 648 صفحه.</a:t>
            </a:r>
            <a:endParaRPr lang="en-US" sz="2000" dirty="0" smtClean="0">
              <a:solidFill>
                <a:schemeClr val="bg1"/>
              </a:solidFill>
              <a:effectLst/>
              <a:latin typeface="Times New Roman" panose="02020603050405020304" pitchFamily="18" charset="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556</TotalTime>
  <Words>1175</Words>
  <Application>Microsoft Office PowerPoint</Application>
  <PresentationFormat>Widescreen</PresentationFormat>
  <Paragraphs>46</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B Zar</vt:lpstr>
      <vt:lpstr>Trebuchet MS</vt:lpstr>
      <vt:lpstr>B Nazanin</vt:lpstr>
      <vt:lpstr>B Titr</vt:lpstr>
      <vt:lpstr>Calibri</vt:lpstr>
      <vt:lpstr>Times New Roman</vt:lpstr>
      <vt:lpstr>Arial</vt:lpstr>
      <vt:lpstr>Arial Rounded MT Bold</vt:lpstr>
      <vt:lpstr>Berlin</vt:lpstr>
      <vt:lpstr> تاثیر رقابت درون گونه ای بر زادآوری زنبور Habrobracon heberor</vt:lpstr>
      <vt:lpstr>چکیده</vt:lpstr>
      <vt:lpstr>مقدمه</vt:lpstr>
      <vt:lpstr>روش‌ انجام تحقیق</vt:lpstr>
      <vt:lpstr>فرضیه‌ها</vt:lpstr>
      <vt:lpstr>بحث و نتیجه‌گیری</vt:lpstr>
      <vt:lpstr>PowerPoint Presentation</vt:lpstr>
      <vt:lpstr>تقدیر و تشکر</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37</cp:revision>
  <dcterms:created xsi:type="dcterms:W3CDTF">2020-11-15T07:43:14Z</dcterms:created>
  <dcterms:modified xsi:type="dcterms:W3CDTF">2020-12-05T08:54:43Z</dcterms:modified>
</cp:coreProperties>
</file>