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41" r:id="rId1"/>
  </p:sldMasterIdLst>
  <p:notesMasterIdLst>
    <p:notesMasterId r:id="rId14"/>
  </p:notesMasterIdLst>
  <p:sldIdLst>
    <p:sldId id="256" r:id="rId2"/>
    <p:sldId id="258" r:id="rId3"/>
    <p:sldId id="257" r:id="rId4"/>
    <p:sldId id="267" r:id="rId5"/>
    <p:sldId id="262" r:id="rId6"/>
    <p:sldId id="259" r:id="rId7"/>
    <p:sldId id="264" r:id="rId8"/>
    <p:sldId id="265" r:id="rId9"/>
    <p:sldId id="263" r:id="rId10"/>
    <p:sldId id="260" r:id="rId11"/>
    <p:sldId id="261" r:id="rId12"/>
    <p:sldId id="266" r:id="rId13"/>
  </p:sldIdLst>
  <p:sldSz cx="12192000" cy="6858000"/>
  <p:notesSz cx="6858000" cy="9144000"/>
  <p:embeddedFontLst>
    <p:embeddedFont>
      <p:font typeface="B Zar" panose="00000400000000000000" pitchFamily="2" charset="-78"/>
      <p:regular r:id="rId15"/>
      <p:bold r:id="rId16"/>
    </p:embeddedFont>
    <p:embeddedFont>
      <p:font typeface="Trebuchet MS" panose="020B0603020202020204" pitchFamily="34" charset="0"/>
      <p:regular r:id="rId17"/>
      <p:bold r:id="rId18"/>
      <p:italic r:id="rId19"/>
      <p:boldItalic r:id="rId20"/>
    </p:embeddedFont>
    <p:embeddedFont>
      <p:font typeface="B Nazanin" panose="00000400000000000000" pitchFamily="2" charset="-78"/>
      <p:regular r:id="rId21"/>
      <p:bold r:id="rId22"/>
    </p:embeddedFont>
    <p:embeddedFont>
      <p:font typeface="B Titr" panose="00000700000000000000" pitchFamily="2" charset="-78"/>
      <p:bold r:id="rId23"/>
    </p:embeddedFont>
    <p:embeddedFont>
      <p:font typeface="Calibri" panose="020F0502020204030204" pitchFamily="34" charset="0"/>
      <p:regular r:id="rId24"/>
      <p:bold r:id="rId25"/>
      <p:italic r:id="rId26"/>
      <p:boldItalic r:id="rId27"/>
    </p:embeddedFont>
    <p:embeddedFont>
      <p:font typeface="Arial Rounded MT Bold" panose="020F0704030504030204" pitchFamily="34" charset="0"/>
      <p:regular r:id="rId28"/>
    </p:embeddedFont>
  </p:embeddedFontLst>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nblnazeri@yahoo.com" initials="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varScale="1">
        <p:scale>
          <a:sx n="71" d="100"/>
          <a:sy n="71" d="100"/>
        </p:scale>
        <p:origin x="414"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t>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t>‹#›</a:t>
            </a:fld>
            <a:endParaRPr lang="en-US"/>
          </a:p>
        </p:txBody>
      </p:sp>
    </p:spTree>
    <p:extLst>
      <p:ext uri="{BB962C8B-B14F-4D97-AF65-F5344CB8AC3E}">
        <p14:creationId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a:t>
            </a:fld>
            <a:endParaRPr lang="en-US"/>
          </a:p>
        </p:txBody>
      </p:sp>
    </p:spTree>
    <p:extLst>
      <p:ext uri="{BB962C8B-B14F-4D97-AF65-F5344CB8AC3E}">
        <p14:creationId xmlns:p14="http://schemas.microsoft.com/office/powerpoint/2010/main" val="226780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2</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3</a:t>
            </a:fld>
            <a:endParaRPr lang="en-US"/>
          </a:p>
        </p:txBody>
      </p:sp>
    </p:spTree>
    <p:extLst>
      <p:ext uri="{BB962C8B-B14F-4D97-AF65-F5344CB8AC3E}">
        <p14:creationId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5</a:t>
            </a:fld>
            <a:endParaRPr lang="en-US"/>
          </a:p>
        </p:txBody>
      </p:sp>
    </p:spTree>
    <p:extLst>
      <p:ext uri="{BB962C8B-B14F-4D97-AF65-F5344CB8AC3E}">
        <p14:creationId xmlns:p14="http://schemas.microsoft.com/office/powerpoint/2010/main" val="425861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6</a:t>
            </a:fld>
            <a:endParaRPr lang="en-US"/>
          </a:p>
        </p:txBody>
      </p:sp>
    </p:spTree>
    <p:extLst>
      <p:ext uri="{BB962C8B-B14F-4D97-AF65-F5344CB8AC3E}">
        <p14:creationId xmlns:p14="http://schemas.microsoft.com/office/powerpoint/2010/main" val="2581657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9</a:t>
            </a:fld>
            <a:endParaRPr lang="en-US"/>
          </a:p>
        </p:txBody>
      </p:sp>
    </p:spTree>
    <p:extLst>
      <p:ext uri="{BB962C8B-B14F-4D97-AF65-F5344CB8AC3E}">
        <p14:creationId xmlns:p14="http://schemas.microsoft.com/office/powerpoint/2010/main" val="156997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10</a:t>
            </a:fld>
            <a:endParaRPr lang="en-US"/>
          </a:p>
        </p:txBody>
      </p:sp>
    </p:spTree>
    <p:extLst>
      <p:ext uri="{BB962C8B-B14F-4D97-AF65-F5344CB8AC3E}">
        <p14:creationId xmlns:p14="http://schemas.microsoft.com/office/powerpoint/2010/main" val="256212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11</a:t>
            </a:fld>
            <a:endParaRPr lang="en-US"/>
          </a:p>
        </p:txBody>
      </p:sp>
    </p:spTree>
    <p:extLst>
      <p:ext uri="{BB962C8B-B14F-4D97-AF65-F5344CB8AC3E}">
        <p14:creationId xmlns:p14="http://schemas.microsoft.com/office/powerpoint/2010/main" val="315591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97674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157166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283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529562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691595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32987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792421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06931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53902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215597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81903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22755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792679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11869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96CB90-7519-4060-AACF-E6C7D66C390D}" type="datetimeFigureOut">
              <a:rPr lang="en-US" smtClean="0"/>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56660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325405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12/5/2020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36141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6CB90-7519-4060-AACF-E6C7D66C390D}" type="datetimeFigureOut">
              <a:rPr lang="en-US" smtClean="0"/>
              <a:t>12/5/2020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4227642083"/>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580C37-076B-46AE-AD2F-2EA9B508B72E}"/>
              </a:ext>
            </a:extLst>
          </p:cNvPr>
          <p:cNvSpPr>
            <a:spLocks noGrp="1"/>
          </p:cNvSpPr>
          <p:nvPr>
            <p:ph type="ctrTitle"/>
          </p:nvPr>
        </p:nvSpPr>
        <p:spPr>
          <a:xfrm>
            <a:off x="249834" y="2672780"/>
            <a:ext cx="8574622" cy="1388534"/>
          </a:xfrm>
        </p:spPr>
        <p:txBody>
          <a:bodyPr>
            <a:normAutofit/>
          </a:bodyPr>
          <a:lstStyle/>
          <a:p>
            <a:pPr algn="ctr"/>
            <a:r>
              <a:rPr lang="fa-IR" sz="4400" dirty="0">
                <a:cs typeface="B Titr" panose="00000700000000000000" pitchFamily="2" charset="-78"/>
              </a:rPr>
              <a:t>عملکرد آنزیم لیپاز بر باکتری تجزیه کننده نفت خام از دشت همدان</a:t>
            </a:r>
            <a:endParaRPr lang="en-US" sz="4400" dirty="0">
              <a:cs typeface="B Titr" panose="00000700000000000000" pitchFamily="2" charset="-78"/>
            </a:endParaRPr>
          </a:p>
        </p:txBody>
      </p:sp>
      <p:sp>
        <p:nvSpPr>
          <p:cNvPr id="3" name="Subtitle 2">
            <a:extLst>
              <a:ext uri="{FF2B5EF4-FFF2-40B4-BE49-F238E27FC236}">
                <a16:creationId xmlns="" xmlns:a16="http://schemas.microsoft.com/office/drawing/2014/main" id="{F1274B40-854A-4A80-BBAD-623C137424D1}"/>
              </a:ext>
            </a:extLst>
          </p:cNvPr>
          <p:cNvSpPr>
            <a:spLocks noGrp="1"/>
          </p:cNvSpPr>
          <p:nvPr>
            <p:ph type="subTitle" idx="1"/>
          </p:nvPr>
        </p:nvSpPr>
        <p:spPr>
          <a:xfrm>
            <a:off x="903767" y="4693665"/>
            <a:ext cx="7920689" cy="1117687"/>
          </a:xfrm>
        </p:spPr>
        <p:txBody>
          <a:bodyPr>
            <a:normAutofit/>
          </a:bodyPr>
          <a:lstStyle/>
          <a:p>
            <a:pPr marL="342900" indent="-342900" algn="just" rtl="1">
              <a:buFont typeface="Arial" panose="020B0604020202020204" pitchFamily="34" charset="0"/>
              <a:buChar char="•"/>
            </a:pPr>
            <a:r>
              <a:rPr lang="fa-IR" b="1" dirty="0">
                <a:cs typeface="B Nazanin" panose="00000400000000000000" pitchFamily="2" charset="-78"/>
              </a:rPr>
              <a:t>پرستو آرام بن، دانشجو کارشناسی ارشد بیوتکنولوژی کشاورزی دانشگاه بوعلی سینا همدان</a:t>
            </a:r>
          </a:p>
          <a:p>
            <a:pPr marL="342900" indent="-342900" algn="just" rtl="1">
              <a:buFont typeface="Arial" panose="020B0604020202020204" pitchFamily="34" charset="0"/>
              <a:buChar char="•"/>
            </a:pPr>
            <a:r>
              <a:rPr lang="fa-IR" b="1" dirty="0">
                <a:cs typeface="B Nazanin" panose="00000400000000000000" pitchFamily="2" charset="-78"/>
              </a:rPr>
              <a:t> سنبل ناظری، دانشیار گروه مهندسی بیوتکنولوژی دانشگاه بوعلی سینا همدان</a:t>
            </a:r>
            <a:endParaRPr lang="en-US" b="1" dirty="0">
              <a:cs typeface="B Nazanin" panose="00000400000000000000" pitchFamily="2" charset="-78"/>
            </a:endParaRPr>
          </a:p>
        </p:txBody>
      </p:sp>
      <p:sp>
        <p:nvSpPr>
          <p:cNvPr id="13" name="TextBox 12">
            <a:extLst>
              <a:ext uri="{FF2B5EF4-FFF2-40B4-BE49-F238E27FC236}">
                <a16:creationId xmlns="" xmlns:a16="http://schemas.microsoft.com/office/drawing/2014/main" id="{02AD0DFD-457D-4A68-9595-602EA6599C5E}"/>
              </a:ext>
            </a:extLst>
          </p:cNvPr>
          <p:cNvSpPr txBox="1"/>
          <p:nvPr/>
        </p:nvSpPr>
        <p:spPr>
          <a:xfrm>
            <a:off x="9422250" y="2672780"/>
            <a:ext cx="2519916" cy="1569660"/>
          </a:xfrm>
          <a:prstGeom prst="rect">
            <a:avLst/>
          </a:prstGeom>
          <a:noFill/>
        </p:spPr>
        <p:txBody>
          <a:bodyPr wrap="square" rtlCol="0">
            <a:spAutoFit/>
          </a:bodyPr>
          <a:lstStyle/>
          <a:p>
            <a:pPr algn="ctr" rtl="1"/>
            <a:r>
              <a:rPr lang="fa-IR" sz="2400" dirty="0">
                <a:cs typeface="B Nazanin" panose="00000400000000000000" pitchFamily="2" charset="-78"/>
              </a:rPr>
              <a:t>گروه بیوتکنولوژی</a:t>
            </a:r>
            <a:br>
              <a:rPr lang="fa-IR" sz="2400" dirty="0">
                <a:cs typeface="B Nazanin" panose="00000400000000000000" pitchFamily="2" charset="-78"/>
              </a:rPr>
            </a:br>
            <a:r>
              <a:rPr lang="fa-IR" sz="2400" dirty="0">
                <a:cs typeface="B Nazanin" panose="00000400000000000000" pitchFamily="2" charset="-78"/>
              </a:rPr>
              <a:t> دانشکده کشاورزی،</a:t>
            </a:r>
            <a:br>
              <a:rPr lang="fa-IR" sz="2400" dirty="0">
                <a:cs typeface="B Nazanin" panose="00000400000000000000" pitchFamily="2" charset="-78"/>
              </a:rPr>
            </a:br>
            <a:r>
              <a:rPr lang="fa-IR" sz="2400" dirty="0">
                <a:cs typeface="B Nazanin" panose="00000400000000000000" pitchFamily="2" charset="-78"/>
              </a:rPr>
              <a:t> دانشگاه بوعلی‌سینا، </a:t>
            </a:r>
            <a:br>
              <a:rPr lang="fa-IR" sz="2400" dirty="0">
                <a:cs typeface="B Nazanin" panose="00000400000000000000" pitchFamily="2" charset="-78"/>
              </a:rPr>
            </a:br>
            <a:r>
              <a:rPr lang="fa-IR" sz="2400" dirty="0">
                <a:cs typeface="B Nazanin" panose="00000400000000000000" pitchFamily="2" charset="-78"/>
              </a:rPr>
              <a:t>همدان</a:t>
            </a:r>
            <a:endParaRPr lang="en-US" sz="2400" dirty="0">
              <a:cs typeface="B Nazanin" panose="00000400000000000000" pitchFamily="2" charset="-78"/>
            </a:endParaRPr>
          </a:p>
        </p:txBody>
      </p:sp>
      <p:sp>
        <p:nvSpPr>
          <p:cNvPr id="14" name="TextBox 13">
            <a:extLst>
              <a:ext uri="{FF2B5EF4-FFF2-40B4-BE49-F238E27FC236}">
                <a16:creationId xmlns="" xmlns:a16="http://schemas.microsoft.com/office/drawing/2014/main" id="{E2FD5A40-0FFD-473C-AC41-AF223B157677}"/>
              </a:ext>
            </a:extLst>
          </p:cNvPr>
          <p:cNvSpPr txBox="1"/>
          <p:nvPr/>
        </p:nvSpPr>
        <p:spPr>
          <a:xfrm>
            <a:off x="8571123" y="6242994"/>
            <a:ext cx="3371043" cy="338554"/>
          </a:xfrm>
          <a:prstGeom prst="rect">
            <a:avLst/>
          </a:prstGeom>
          <a:noFill/>
          <a:ln>
            <a:noFill/>
          </a:ln>
        </p:spPr>
        <p:txBody>
          <a:bodyPr wrap="square" rtlCol="0">
            <a:spAutoFit/>
          </a:bodyPr>
          <a:lstStyle/>
          <a:p>
            <a:pPr algn="ctr" rtl="1"/>
            <a:r>
              <a:rPr lang="en-US" sz="1600" dirty="0">
                <a:latin typeface="Arial Rounded MT Bold" panose="020F0704030504030204" pitchFamily="34" charset="0"/>
              </a:rPr>
              <a:t>snblnazeri@yahoo.com</a:t>
            </a:r>
          </a:p>
        </p:txBody>
      </p:sp>
      <p:pic>
        <p:nvPicPr>
          <p:cNvPr id="21" name="Picture 20">
            <a:extLst>
              <a:ext uri="{FF2B5EF4-FFF2-40B4-BE49-F238E27FC236}">
                <a16:creationId xmlns="" xmlns:a16="http://schemas.microsoft.com/office/drawing/2014/main" id="{3033B143-BBFB-4D7E-A1DD-E12A3ABA4528}"/>
              </a:ext>
            </a:extLst>
          </p:cNvPr>
          <p:cNvPicPr>
            <a:picLocks noChangeAspect="1"/>
          </p:cNvPicPr>
          <p:nvPr/>
        </p:nvPicPr>
        <p:blipFill rotWithShape="1">
          <a:blip r:embed="rId3">
            <a:extLst>
              <a:ext uri="{28A0092B-C50C-407E-A947-70E740481C1C}">
                <a14:useLocalDpi xmlns:a14="http://schemas.microsoft.com/office/drawing/2010/main" val="0"/>
              </a:ext>
            </a:extLst>
          </a:blip>
          <a:srcRect l="21315" r="27240"/>
          <a:stretch/>
        </p:blipFill>
        <p:spPr>
          <a:xfrm>
            <a:off x="249834" y="152864"/>
            <a:ext cx="2424531" cy="2356420"/>
          </a:xfrm>
          <a:prstGeom prst="rect">
            <a:avLst/>
          </a:prstGeom>
        </p:spPr>
      </p:pic>
      <p:pic>
        <p:nvPicPr>
          <p:cNvPr id="9" name="Picture 8"/>
          <p:cNvPicPr>
            <a:picLocks noChangeAspect="1"/>
          </p:cNvPicPr>
          <p:nvPr/>
        </p:nvPicPr>
        <p:blipFill>
          <a:blip r:embed="rId4"/>
          <a:stretch>
            <a:fillRect/>
          </a:stretch>
        </p:blipFill>
        <p:spPr>
          <a:xfrm>
            <a:off x="10682208" y="109507"/>
            <a:ext cx="1286367" cy="2188654"/>
          </a:xfrm>
          <a:prstGeom prst="rect">
            <a:avLst/>
          </a:prstGeom>
        </p:spPr>
      </p:pic>
    </p:spTree>
    <p:extLst>
      <p:ext uri="{BB962C8B-B14F-4D97-AF65-F5344CB8AC3E}">
        <p14:creationId xmlns:p14="http://schemas.microsoft.com/office/powerpoint/2010/main" val="225810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تقدیر و تشکر</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1446027" y="3155580"/>
            <a:ext cx="9027043" cy="2330820"/>
          </a:xfrm>
        </p:spPr>
        <p:txBody>
          <a:bodyPr>
            <a:normAutofit/>
          </a:bodyPr>
          <a:lstStyle/>
          <a:p>
            <a:pPr marL="0" indent="0" algn="ctr" rtl="1">
              <a:buNone/>
            </a:pPr>
            <a:r>
              <a:rPr lang="fa-IR" sz="3200" dirty="0">
                <a:cs typeface="B Zar" panose="00000400000000000000" pitchFamily="2" charset="-78"/>
              </a:rPr>
              <a:t>شکر شایان نثار ایزد منان که توفیق را رفیق راهم ساخت تا این پوستر را به پایان برسانم . از استاد فاضل و اندیشمند سرکار خانم دکتر سنبل ناظری به‌عنوان استاد راهنما که همواره نگارنده را مورد لطف و محبت خود قرار داده‌اند ،کمال تشکر رادارم .</a:t>
            </a:r>
            <a:endParaRPr lang="en-US" sz="3200" dirty="0">
              <a:cs typeface="B Zar"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422491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fontScale="92500" lnSpcReduction="10000"/>
          </a:bodyPr>
          <a:lstStyle/>
          <a:p>
            <a:pPr marL="0" indent="0" rtl="1">
              <a:buNone/>
            </a:pPr>
            <a:r>
              <a:rPr lang="en-US" sz="2000" dirty="0">
                <a:effectLst>
                  <a:outerShdw blurRad="38100" dist="38100" dir="2700000" algn="tl">
                    <a:srgbClr val="000000">
                      <a:alpha val="43137"/>
                    </a:srgbClr>
                  </a:outerShdw>
                </a:effectLst>
                <a:cs typeface="B Nazanin" panose="00000400000000000000" pitchFamily="2" charset="-78"/>
              </a:rPr>
              <a:t>[1] </a:t>
            </a:r>
            <a:r>
              <a:rPr lang="en-US" sz="2000" dirty="0" err="1">
                <a:effectLst>
                  <a:outerShdw blurRad="38100" dist="38100" dir="2700000" algn="tl">
                    <a:srgbClr val="000000">
                      <a:alpha val="43137"/>
                    </a:srgbClr>
                  </a:outerShdw>
                </a:effectLst>
                <a:cs typeface="B Nazanin" panose="00000400000000000000" pitchFamily="2" charset="-78"/>
              </a:rPr>
              <a:t>Xu</a:t>
            </a:r>
            <a:r>
              <a:rPr lang="en-US" sz="2000" dirty="0">
                <a:effectLst>
                  <a:outerShdw blurRad="38100" dist="38100" dir="2700000" algn="tl">
                    <a:srgbClr val="000000">
                      <a:alpha val="43137"/>
                    </a:srgbClr>
                  </a:outerShdw>
                </a:effectLst>
                <a:cs typeface="B Nazanin" panose="00000400000000000000" pitchFamily="2" charset="-78"/>
              </a:rPr>
              <a:t> Y, Lu M. 2010. Bioremediation of crude </a:t>
            </a:r>
            <a:r>
              <a:rPr lang="en-US" sz="2000" dirty="0" err="1">
                <a:effectLst>
                  <a:outerShdw blurRad="38100" dist="38100" dir="2700000" algn="tl">
                    <a:srgbClr val="000000">
                      <a:alpha val="43137"/>
                    </a:srgbClr>
                  </a:outerShdw>
                </a:effectLst>
                <a:cs typeface="B Nazanin" panose="00000400000000000000" pitchFamily="2" charset="-78"/>
              </a:rPr>
              <a:t>oilcontaminated</a:t>
            </a:r>
            <a:r>
              <a:rPr lang="en-US" sz="2000" dirty="0">
                <a:effectLst>
                  <a:outerShdw blurRad="38100" dist="38100" dir="2700000" algn="tl">
                    <a:srgbClr val="000000">
                      <a:alpha val="43137"/>
                    </a:srgbClr>
                  </a:outerShdw>
                </a:effectLst>
                <a:cs typeface="B Nazanin" panose="00000400000000000000" pitchFamily="2" charset="-78"/>
              </a:rPr>
              <a:t> soil: comparison of different </a:t>
            </a:r>
            <a:r>
              <a:rPr lang="en-US" sz="2000" dirty="0" err="1">
                <a:effectLst>
                  <a:outerShdw blurRad="38100" dist="38100" dir="2700000" algn="tl">
                    <a:srgbClr val="000000">
                      <a:alpha val="43137"/>
                    </a:srgbClr>
                  </a:outerShdw>
                </a:effectLst>
                <a:cs typeface="B Nazanin" panose="00000400000000000000" pitchFamily="2" charset="-78"/>
              </a:rPr>
              <a:t>biostimulation</a:t>
            </a:r>
            <a:r>
              <a:rPr lang="en-US" sz="2000" dirty="0">
                <a:effectLst>
                  <a:outerShdw blurRad="38100" dist="38100" dir="2700000" algn="tl">
                    <a:srgbClr val="000000">
                      <a:alpha val="43137"/>
                    </a:srgbClr>
                  </a:outerShdw>
                </a:effectLst>
                <a:cs typeface="B Nazanin" panose="00000400000000000000" pitchFamily="2" charset="-78"/>
              </a:rPr>
              <a:t> and </a:t>
            </a:r>
            <a:r>
              <a:rPr lang="en-US" sz="2000" dirty="0" err="1">
                <a:effectLst>
                  <a:outerShdw blurRad="38100" dist="38100" dir="2700000" algn="tl">
                    <a:srgbClr val="000000">
                      <a:alpha val="43137"/>
                    </a:srgbClr>
                  </a:outerShdw>
                </a:effectLst>
                <a:cs typeface="B Nazanin" panose="00000400000000000000" pitchFamily="2" charset="-78"/>
              </a:rPr>
              <a:t>bioaugmentation</a:t>
            </a:r>
            <a:r>
              <a:rPr lang="en-US" sz="2000" dirty="0">
                <a:effectLst>
                  <a:outerShdw blurRad="38100" dist="38100" dir="2700000" algn="tl">
                    <a:srgbClr val="000000">
                      <a:alpha val="43137"/>
                    </a:srgbClr>
                  </a:outerShdw>
                </a:effectLst>
                <a:cs typeface="B Nazanin" panose="00000400000000000000" pitchFamily="2" charset="-78"/>
              </a:rPr>
              <a:t> treatments. J Hazard Mater. 183: 395-401.</a:t>
            </a:r>
          </a:p>
          <a:p>
            <a:pPr marL="0" indent="0" rtl="1">
              <a:buNone/>
            </a:pPr>
            <a:r>
              <a:rPr lang="en-US" sz="2000" dirty="0">
                <a:effectLst>
                  <a:outerShdw blurRad="38100" dist="38100" dir="2700000" algn="tl">
                    <a:srgbClr val="000000">
                      <a:alpha val="43137"/>
                    </a:srgbClr>
                  </a:outerShdw>
                </a:effectLst>
                <a:cs typeface="B Nazanin" panose="00000400000000000000" pitchFamily="2" charset="-78"/>
              </a:rPr>
              <a:t>[2] </a:t>
            </a:r>
            <a:r>
              <a:rPr lang="en-US" sz="2000" dirty="0" err="1">
                <a:effectLst>
                  <a:outerShdw blurRad="38100" dist="38100" dir="2700000" algn="tl">
                    <a:srgbClr val="000000">
                      <a:alpha val="43137"/>
                    </a:srgbClr>
                  </a:outerShdw>
                </a:effectLst>
                <a:cs typeface="B Nazanin" panose="00000400000000000000" pitchFamily="2" charset="-78"/>
              </a:rPr>
              <a:t>Kaczorek</a:t>
            </a:r>
            <a:r>
              <a:rPr lang="en-US" sz="2000" dirty="0">
                <a:effectLst>
                  <a:outerShdw blurRad="38100" dist="38100" dir="2700000" algn="tl">
                    <a:srgbClr val="000000">
                      <a:alpha val="43137"/>
                    </a:srgbClr>
                  </a:outerShdw>
                </a:effectLst>
                <a:cs typeface="B Nazanin" panose="00000400000000000000" pitchFamily="2" charset="-78"/>
              </a:rPr>
              <a:t> E, </a:t>
            </a:r>
            <a:r>
              <a:rPr lang="en-US" sz="2000" dirty="0" err="1">
                <a:effectLst>
                  <a:outerShdw blurRad="38100" dist="38100" dir="2700000" algn="tl">
                    <a:srgbClr val="000000">
                      <a:alpha val="43137"/>
                    </a:srgbClr>
                  </a:outerShdw>
                </a:effectLst>
                <a:cs typeface="B Nazanin" panose="00000400000000000000" pitchFamily="2" charset="-78"/>
              </a:rPr>
              <a:t>Smułek</a:t>
            </a:r>
            <a:r>
              <a:rPr lang="en-US" sz="2000" dirty="0">
                <a:effectLst>
                  <a:outerShdw blurRad="38100" dist="38100" dir="2700000" algn="tl">
                    <a:srgbClr val="000000">
                      <a:alpha val="43137"/>
                    </a:srgbClr>
                  </a:outerShdw>
                </a:effectLst>
                <a:cs typeface="B Nazanin" panose="00000400000000000000" pitchFamily="2" charset="-78"/>
              </a:rPr>
              <a:t> W, </a:t>
            </a:r>
            <a:r>
              <a:rPr lang="en-US" sz="2000" dirty="0" err="1">
                <a:effectLst>
                  <a:outerShdw blurRad="38100" dist="38100" dir="2700000" algn="tl">
                    <a:srgbClr val="000000">
                      <a:alpha val="43137"/>
                    </a:srgbClr>
                  </a:outerShdw>
                </a:effectLst>
                <a:cs typeface="B Nazanin" panose="00000400000000000000" pitchFamily="2" charset="-78"/>
              </a:rPr>
              <a:t>Zgoła-Grześkowiak</a:t>
            </a:r>
            <a:r>
              <a:rPr lang="en-US" sz="2000" dirty="0">
                <a:effectLst>
                  <a:outerShdw blurRad="38100" dist="38100" dir="2700000" algn="tl">
                    <a:srgbClr val="000000">
                      <a:alpha val="43137"/>
                    </a:srgbClr>
                  </a:outerShdw>
                </a:effectLst>
                <a:cs typeface="B Nazanin" panose="00000400000000000000" pitchFamily="2" charset="-78"/>
              </a:rPr>
              <a:t> A, </a:t>
            </a:r>
            <a:r>
              <a:rPr lang="en-US" sz="2000" dirty="0" err="1">
                <a:effectLst>
                  <a:outerShdw blurRad="38100" dist="38100" dir="2700000" algn="tl">
                    <a:srgbClr val="000000">
                      <a:alpha val="43137"/>
                    </a:srgbClr>
                  </a:outerShdw>
                </a:effectLst>
                <a:cs typeface="B Nazanin" panose="00000400000000000000" pitchFamily="2" charset="-78"/>
              </a:rPr>
              <a:t>Bielicka-Daszkiewicz</a:t>
            </a:r>
            <a:r>
              <a:rPr lang="en-US" sz="2000" dirty="0">
                <a:effectLst>
                  <a:outerShdw blurRad="38100" dist="38100" dir="2700000" algn="tl">
                    <a:srgbClr val="000000">
                      <a:alpha val="43137"/>
                    </a:srgbClr>
                  </a:outerShdw>
                </a:effectLst>
                <a:cs typeface="B Nazanin" panose="00000400000000000000" pitchFamily="2" charset="-78"/>
              </a:rPr>
              <a:t> K, </a:t>
            </a:r>
            <a:r>
              <a:rPr lang="en-US" sz="2000" dirty="0" err="1">
                <a:effectLst>
                  <a:outerShdw blurRad="38100" dist="38100" dir="2700000" algn="tl">
                    <a:srgbClr val="000000">
                      <a:alpha val="43137"/>
                    </a:srgbClr>
                  </a:outerShdw>
                </a:effectLst>
                <a:cs typeface="B Nazanin" panose="00000400000000000000" pitchFamily="2" charset="-78"/>
              </a:rPr>
              <a:t>Olszanowski</a:t>
            </a:r>
            <a:r>
              <a:rPr lang="en-US" sz="2000" dirty="0">
                <a:effectLst>
                  <a:outerShdw blurRad="38100" dist="38100" dir="2700000" algn="tl">
                    <a:srgbClr val="000000">
                      <a:alpha val="43137"/>
                    </a:srgbClr>
                  </a:outerShdw>
                </a:effectLst>
                <a:cs typeface="B Nazanin" panose="00000400000000000000" pitchFamily="2" charset="-78"/>
              </a:rPr>
              <a:t> A. Effect of </a:t>
            </a:r>
            <a:r>
              <a:rPr lang="en-US" sz="2000" dirty="0" err="1">
                <a:effectLst>
                  <a:outerShdw blurRad="38100" dist="38100" dir="2700000" algn="tl">
                    <a:srgbClr val="000000">
                      <a:alpha val="43137"/>
                    </a:srgbClr>
                  </a:outerShdw>
                </a:effectLst>
                <a:cs typeface="B Nazanin" panose="00000400000000000000" pitchFamily="2" charset="-78"/>
              </a:rPr>
              <a:t>Glucopon</a:t>
            </a:r>
            <a:r>
              <a:rPr lang="en-US" sz="2000" dirty="0">
                <a:effectLst>
                  <a:outerShdw blurRad="38100" dist="38100" dir="2700000" algn="tl">
                    <a:srgbClr val="000000">
                      <a:alpha val="43137"/>
                    </a:srgbClr>
                  </a:outerShdw>
                </a:effectLst>
                <a:cs typeface="B Nazanin" panose="00000400000000000000" pitchFamily="2" charset="-78"/>
              </a:rPr>
              <a:t> 215 on cell surface properties of Pseudomonas </a:t>
            </a:r>
            <a:r>
              <a:rPr lang="en-US" sz="2000" dirty="0" err="1">
                <a:effectLst>
                  <a:outerShdw blurRad="38100" dist="38100" dir="2700000" algn="tl">
                    <a:srgbClr val="000000">
                      <a:alpha val="43137"/>
                    </a:srgbClr>
                  </a:outerShdw>
                </a:effectLst>
                <a:cs typeface="B Nazanin" panose="00000400000000000000" pitchFamily="2" charset="-78"/>
              </a:rPr>
              <a:t>stutzeri</a:t>
            </a:r>
            <a:r>
              <a:rPr lang="en-US" sz="2000" dirty="0">
                <a:effectLst>
                  <a:outerShdw blurRad="38100" dist="38100" dir="2700000" algn="tl">
                    <a:srgbClr val="000000">
                      <a:alpha val="43137"/>
                    </a:srgbClr>
                  </a:outerShdw>
                </a:effectLst>
                <a:cs typeface="B Nazanin" panose="00000400000000000000" pitchFamily="2" charset="-78"/>
              </a:rPr>
              <a:t> and diesel oil </a:t>
            </a:r>
            <a:r>
              <a:rPr lang="en-US" sz="2000" dirty="0" err="1">
                <a:effectLst>
                  <a:outerShdw blurRad="38100" dist="38100" dir="2700000" algn="tl">
                    <a:srgbClr val="000000">
                      <a:alpha val="43137"/>
                    </a:srgbClr>
                  </a:outerShdw>
                </a:effectLst>
                <a:cs typeface="B Nazanin" panose="00000400000000000000" pitchFamily="2" charset="-78"/>
              </a:rPr>
              <a:t>biodegradationInternational</a:t>
            </a:r>
            <a:r>
              <a:rPr lang="en-US" sz="2000" dirty="0">
                <a:effectLst>
                  <a:outerShdw blurRad="38100" dist="38100" dir="2700000" algn="tl">
                    <a:srgbClr val="000000">
                      <a:alpha val="43137"/>
                    </a:srgbClr>
                  </a:outerShdw>
                </a:effectLst>
                <a:cs typeface="B Nazanin" panose="00000400000000000000" pitchFamily="2" charset="-78"/>
              </a:rPr>
              <a:t> </a:t>
            </a:r>
            <a:r>
              <a:rPr lang="en-US" sz="2000" dirty="0" err="1">
                <a:effectLst>
                  <a:outerShdw blurRad="38100" dist="38100" dir="2700000" algn="tl">
                    <a:srgbClr val="000000">
                      <a:alpha val="43137"/>
                    </a:srgbClr>
                  </a:outerShdw>
                </a:effectLst>
                <a:cs typeface="B Nazanin" panose="00000400000000000000" pitchFamily="2" charset="-78"/>
              </a:rPr>
              <a:t>Biodeterioration</a:t>
            </a:r>
            <a:r>
              <a:rPr lang="en-US" sz="2000" dirty="0">
                <a:effectLst>
                  <a:outerShdw blurRad="38100" dist="38100" dir="2700000" algn="tl">
                    <a:srgbClr val="000000">
                      <a:alpha val="43137"/>
                    </a:srgbClr>
                  </a:outerShdw>
                </a:effectLst>
                <a:cs typeface="B Nazanin" panose="00000400000000000000" pitchFamily="2" charset="-78"/>
              </a:rPr>
              <a:t> &amp; Biodegradation. 2015;104:129-135.</a:t>
            </a:r>
          </a:p>
          <a:p>
            <a:pPr marL="0" indent="0" rtl="1">
              <a:buNone/>
            </a:pPr>
            <a:r>
              <a:rPr lang="en-US" sz="2000" dirty="0">
                <a:effectLst>
                  <a:outerShdw blurRad="38100" dist="38100" dir="2700000" algn="tl">
                    <a:srgbClr val="000000">
                      <a:alpha val="43137"/>
                    </a:srgbClr>
                  </a:outerShdw>
                </a:effectLst>
                <a:cs typeface="B Nazanin" panose="00000400000000000000" pitchFamily="2" charset="-78"/>
              </a:rPr>
              <a:t>[3] </a:t>
            </a:r>
            <a:r>
              <a:rPr lang="en-US" sz="2000" dirty="0" err="1">
                <a:effectLst>
                  <a:outerShdw blurRad="38100" dist="38100" dir="2700000" algn="tl">
                    <a:srgbClr val="000000">
                      <a:alpha val="43137"/>
                    </a:srgbClr>
                  </a:outerShdw>
                </a:effectLst>
                <a:cs typeface="B Nazanin" panose="00000400000000000000" pitchFamily="2" charset="-78"/>
              </a:rPr>
              <a:t>Shahriari</a:t>
            </a:r>
            <a:r>
              <a:rPr lang="en-US" sz="2000" dirty="0">
                <a:effectLst>
                  <a:outerShdw blurRad="38100" dist="38100" dir="2700000" algn="tl">
                    <a:srgbClr val="000000">
                      <a:alpha val="43137"/>
                    </a:srgbClr>
                  </a:outerShdw>
                </a:effectLst>
                <a:cs typeface="B Nazanin" panose="00000400000000000000" pitchFamily="2" charset="-78"/>
              </a:rPr>
              <a:t> </a:t>
            </a:r>
            <a:r>
              <a:rPr lang="en-US" sz="2000" dirty="0" err="1">
                <a:effectLst>
                  <a:outerShdw blurRad="38100" dist="38100" dir="2700000" algn="tl">
                    <a:srgbClr val="000000">
                      <a:alpha val="43137"/>
                    </a:srgbClr>
                  </a:outerShdw>
                </a:effectLst>
                <a:cs typeface="B Nazanin" panose="00000400000000000000" pitchFamily="2" charset="-78"/>
              </a:rPr>
              <a:t>Moghadam</a:t>
            </a:r>
            <a:r>
              <a:rPr lang="en-US" sz="2000" dirty="0">
                <a:effectLst>
                  <a:outerShdw blurRad="38100" dist="38100" dir="2700000" algn="tl">
                    <a:srgbClr val="000000">
                      <a:alpha val="43137"/>
                    </a:srgbClr>
                  </a:outerShdw>
                </a:effectLst>
                <a:cs typeface="B Nazanin" panose="00000400000000000000" pitchFamily="2" charset="-78"/>
              </a:rPr>
              <a:t> M, </a:t>
            </a:r>
            <a:r>
              <a:rPr lang="en-US" sz="2000" dirty="0" err="1">
                <a:effectLst>
                  <a:outerShdw blurRad="38100" dist="38100" dir="2700000" algn="tl">
                    <a:srgbClr val="000000">
                      <a:alpha val="43137"/>
                    </a:srgbClr>
                  </a:outerShdw>
                </a:effectLst>
                <a:cs typeface="B Nazanin" panose="00000400000000000000" pitchFamily="2" charset="-78"/>
              </a:rPr>
              <a:t>Ebrahimipour</a:t>
            </a:r>
            <a:r>
              <a:rPr lang="en-US" sz="2000" dirty="0">
                <a:effectLst>
                  <a:outerShdw blurRad="38100" dist="38100" dir="2700000" algn="tl">
                    <a:srgbClr val="000000">
                      <a:alpha val="43137"/>
                    </a:srgbClr>
                  </a:outerShdw>
                </a:effectLst>
                <a:cs typeface="B Nazanin" panose="00000400000000000000" pitchFamily="2" charset="-78"/>
              </a:rPr>
              <a:t> G, </a:t>
            </a:r>
            <a:r>
              <a:rPr lang="en-US" sz="2000" dirty="0" err="1">
                <a:effectLst>
                  <a:outerShdw blurRad="38100" dist="38100" dir="2700000" algn="tl">
                    <a:srgbClr val="000000">
                      <a:alpha val="43137"/>
                    </a:srgbClr>
                  </a:outerShdw>
                </a:effectLst>
                <a:cs typeface="B Nazanin" panose="00000400000000000000" pitchFamily="2" charset="-78"/>
              </a:rPr>
              <a:t>Abtahi</a:t>
            </a:r>
            <a:r>
              <a:rPr lang="en-US" sz="2000" dirty="0">
                <a:effectLst>
                  <a:outerShdw blurRad="38100" dist="38100" dir="2700000" algn="tl">
                    <a:srgbClr val="000000">
                      <a:alpha val="43137"/>
                    </a:srgbClr>
                  </a:outerShdw>
                </a:effectLst>
                <a:cs typeface="B Nazanin" panose="00000400000000000000" pitchFamily="2" charset="-78"/>
              </a:rPr>
              <a:t> B, </a:t>
            </a:r>
            <a:r>
              <a:rPr lang="en-US" sz="2000" dirty="0" err="1">
                <a:effectLst>
                  <a:outerShdw blurRad="38100" dist="38100" dir="2700000" algn="tl">
                    <a:srgbClr val="000000">
                      <a:alpha val="43137"/>
                    </a:srgbClr>
                  </a:outerShdw>
                </a:effectLst>
                <a:cs typeface="B Nazanin" panose="00000400000000000000" pitchFamily="2" charset="-78"/>
              </a:rPr>
              <a:t>Khazaei</a:t>
            </a:r>
            <a:r>
              <a:rPr lang="en-US" sz="2000" dirty="0">
                <a:effectLst>
                  <a:outerShdw blurRad="38100" dist="38100" dir="2700000" algn="tl">
                    <a:srgbClr val="000000">
                      <a:alpha val="43137"/>
                    </a:srgbClr>
                  </a:outerShdw>
                </a:effectLst>
                <a:cs typeface="B Nazanin" panose="00000400000000000000" pitchFamily="2" charset="-78"/>
              </a:rPr>
              <a:t> N, </a:t>
            </a:r>
            <a:r>
              <a:rPr lang="en-US" sz="2000" dirty="0" err="1">
                <a:effectLst>
                  <a:outerShdw blurRad="38100" dist="38100" dir="2700000" algn="tl">
                    <a:srgbClr val="000000">
                      <a:alpha val="43137"/>
                    </a:srgbClr>
                  </a:outerShdw>
                </a:effectLst>
                <a:cs typeface="B Nazanin" panose="00000400000000000000" pitchFamily="2" charset="-78"/>
              </a:rPr>
              <a:t>Karbasi</a:t>
            </a:r>
            <a:r>
              <a:rPr lang="en-US" sz="2000" dirty="0">
                <a:effectLst>
                  <a:outerShdw blurRad="38100" dist="38100" dir="2700000" algn="tl">
                    <a:srgbClr val="000000">
                      <a:alpha val="43137"/>
                    </a:srgbClr>
                  </a:outerShdw>
                </a:effectLst>
                <a:cs typeface="B Nazanin" panose="00000400000000000000" pitchFamily="2" charset="-78"/>
              </a:rPr>
              <a:t> N. Statistical optimization of crude oil biodegradation by </a:t>
            </a:r>
            <a:r>
              <a:rPr lang="en-US" sz="2000" dirty="0" err="1">
                <a:effectLst>
                  <a:outerShdw blurRad="38100" dist="38100" dir="2700000" algn="tl">
                    <a:srgbClr val="000000">
                      <a:alpha val="43137"/>
                    </a:srgbClr>
                  </a:outerShdw>
                </a:effectLst>
                <a:cs typeface="B Nazanin" panose="00000400000000000000" pitchFamily="2" charset="-78"/>
              </a:rPr>
              <a:t>Marinobacter</a:t>
            </a:r>
            <a:r>
              <a:rPr lang="en-US" sz="2000" dirty="0">
                <a:effectLst>
                  <a:outerShdw blurRad="38100" dist="38100" dir="2700000" algn="tl">
                    <a:srgbClr val="000000">
                      <a:alpha val="43137"/>
                    </a:srgbClr>
                  </a:outerShdw>
                </a:effectLst>
                <a:cs typeface="B Nazanin" panose="00000400000000000000" pitchFamily="2" charset="-78"/>
              </a:rPr>
              <a:t> sp. isolated from </a:t>
            </a:r>
            <a:r>
              <a:rPr lang="en-US" sz="2000" dirty="0" err="1">
                <a:effectLst>
                  <a:outerShdw blurRad="38100" dist="38100" dir="2700000" algn="tl">
                    <a:srgbClr val="000000">
                      <a:alpha val="43137"/>
                    </a:srgbClr>
                  </a:outerShdw>
                </a:effectLst>
                <a:cs typeface="B Nazanin" panose="00000400000000000000" pitchFamily="2" charset="-78"/>
              </a:rPr>
              <a:t>Qeshm</a:t>
            </a:r>
            <a:r>
              <a:rPr lang="en-US" sz="2000" dirty="0">
                <a:effectLst>
                  <a:outerShdw blurRad="38100" dist="38100" dir="2700000" algn="tl">
                    <a:srgbClr val="000000">
                      <a:alpha val="43137"/>
                    </a:srgbClr>
                  </a:outerShdw>
                </a:effectLst>
                <a:cs typeface="B Nazanin" panose="00000400000000000000" pitchFamily="2" charset="-78"/>
              </a:rPr>
              <a:t> Island, Iran. Iranian Journal of Biotechnology. 2014;12(1):35-41.</a:t>
            </a:r>
          </a:p>
          <a:p>
            <a:pPr marL="0" indent="0" rtl="1">
              <a:buNone/>
            </a:pPr>
            <a:r>
              <a:rPr lang="en-US" sz="2000" dirty="0">
                <a:effectLst>
                  <a:outerShdw blurRad="38100" dist="38100" dir="2700000" algn="tl">
                    <a:srgbClr val="000000">
                      <a:alpha val="43137"/>
                    </a:srgbClr>
                  </a:outerShdw>
                </a:effectLst>
                <a:cs typeface="B Nazanin" panose="00000400000000000000" pitchFamily="2" charset="-78"/>
              </a:rPr>
              <a:t>[4] </a:t>
            </a:r>
            <a:r>
              <a:rPr lang="en-US" sz="2000" dirty="0" err="1">
                <a:effectLst>
                  <a:outerShdw blurRad="38100" dist="38100" dir="2700000" algn="tl">
                    <a:srgbClr val="000000">
                      <a:alpha val="43137"/>
                    </a:srgbClr>
                  </a:outerShdw>
                </a:effectLst>
                <a:cs typeface="B Nazanin" panose="00000400000000000000" pitchFamily="2" charset="-78"/>
              </a:rPr>
              <a:t>Margesin</a:t>
            </a:r>
            <a:r>
              <a:rPr lang="en-US" sz="2000" dirty="0">
                <a:effectLst>
                  <a:outerShdw blurRad="38100" dist="38100" dir="2700000" algn="tl">
                    <a:srgbClr val="000000">
                      <a:alpha val="43137"/>
                    </a:srgbClr>
                  </a:outerShdw>
                </a:effectLst>
                <a:cs typeface="B Nazanin" panose="00000400000000000000" pitchFamily="2" charset="-78"/>
              </a:rPr>
              <a:t>, R., A. </a:t>
            </a:r>
            <a:r>
              <a:rPr lang="en-US" sz="2000" dirty="0" err="1">
                <a:effectLst>
                  <a:outerShdw blurRad="38100" dist="38100" dir="2700000" algn="tl">
                    <a:srgbClr val="000000">
                      <a:alpha val="43137"/>
                    </a:srgbClr>
                  </a:outerShdw>
                </a:effectLst>
                <a:cs typeface="B Nazanin" panose="00000400000000000000" pitchFamily="2" charset="-78"/>
              </a:rPr>
              <a:t>Zimmerbauer</a:t>
            </a:r>
            <a:r>
              <a:rPr lang="en-US" sz="2000" dirty="0">
                <a:effectLst>
                  <a:outerShdw blurRad="38100" dist="38100" dir="2700000" algn="tl">
                    <a:srgbClr val="000000">
                      <a:alpha val="43137"/>
                    </a:srgbClr>
                  </a:outerShdw>
                </a:effectLst>
                <a:cs typeface="B Nazanin" panose="00000400000000000000" pitchFamily="2" charset="-78"/>
              </a:rPr>
              <a:t> and F. </a:t>
            </a:r>
            <a:r>
              <a:rPr lang="en-US" sz="2000" dirty="0" err="1">
                <a:effectLst>
                  <a:outerShdw blurRad="38100" dist="38100" dir="2700000" algn="tl">
                    <a:srgbClr val="000000">
                      <a:alpha val="43137"/>
                    </a:srgbClr>
                  </a:outerShdw>
                </a:effectLst>
                <a:cs typeface="B Nazanin" panose="00000400000000000000" pitchFamily="2" charset="-78"/>
              </a:rPr>
              <a:t>Schinner</a:t>
            </a:r>
            <a:r>
              <a:rPr lang="en-US" sz="2000" dirty="0">
                <a:effectLst>
                  <a:outerShdw blurRad="38100" dist="38100" dir="2700000" algn="tl">
                    <a:srgbClr val="000000">
                      <a:alpha val="43137"/>
                    </a:srgbClr>
                  </a:outerShdw>
                </a:effectLst>
                <a:cs typeface="B Nazanin" panose="00000400000000000000" pitchFamily="2" charset="-78"/>
              </a:rPr>
              <a:t>. 1999. Soil lipase activity a useful indicator of oil </a:t>
            </a:r>
            <a:r>
              <a:rPr lang="en-US" sz="2000" dirty="0" err="1">
                <a:effectLst>
                  <a:outerShdw blurRad="38100" dist="38100" dir="2700000" algn="tl">
                    <a:srgbClr val="000000">
                      <a:alpha val="43137"/>
                    </a:srgbClr>
                  </a:outerShdw>
                </a:effectLst>
                <a:cs typeface="B Nazanin" panose="00000400000000000000" pitchFamily="2" charset="-78"/>
              </a:rPr>
              <a:t>Biotechnol</a:t>
            </a:r>
            <a:r>
              <a:rPr lang="en-US" sz="2000" dirty="0">
                <a:effectLst>
                  <a:outerShdw blurRad="38100" dist="38100" dir="2700000" algn="tl">
                    <a:srgbClr val="000000">
                      <a:alpha val="43137"/>
                    </a:srgbClr>
                  </a:outerShdw>
                </a:effectLst>
                <a:cs typeface="B Nazanin" panose="00000400000000000000" pitchFamily="2" charset="-78"/>
              </a:rPr>
              <a:t>. Techniques 13: 859–863[4biodegradation.</a:t>
            </a:r>
          </a:p>
          <a:p>
            <a:pPr marL="0" indent="0" rtl="1">
              <a:buNone/>
            </a:pPr>
            <a:r>
              <a:rPr lang="en-US" sz="2000" dirty="0">
                <a:effectLst>
                  <a:outerShdw blurRad="38100" dist="38100" dir="2700000" algn="tl">
                    <a:srgbClr val="000000">
                      <a:alpha val="43137"/>
                    </a:srgbClr>
                  </a:outerShdw>
                </a:effectLst>
                <a:cs typeface="B Nazanin" panose="00000400000000000000" pitchFamily="2" charset="-78"/>
              </a:rPr>
              <a:t>[5] In Situ Bioremediation: When Does it Work?. 1993. Committee on In Situ Bioremediation Water Science and Technology Board Commission on Engineering and Technical Systems. National Research Council. 257.</a:t>
            </a:r>
          </a:p>
          <a:p>
            <a:pPr marL="0" indent="0" rtl="1">
              <a:buNone/>
            </a:pPr>
            <a:r>
              <a:rPr lang="en-US" sz="2000" dirty="0">
                <a:effectLst>
                  <a:outerShdw blurRad="38100" dist="38100" dir="2700000" algn="tl">
                    <a:srgbClr val="000000">
                      <a:alpha val="43137"/>
                    </a:srgbClr>
                  </a:outerShdw>
                </a:effectLst>
                <a:cs typeface="B Nazanin" panose="00000400000000000000" pitchFamily="2" charset="-78"/>
              </a:rPr>
              <a:t>[6] Engineering, </a:t>
            </a:r>
            <a:r>
              <a:rPr lang="en-US" sz="2000" dirty="0" err="1">
                <a:effectLst>
                  <a:outerShdw blurRad="38100" dist="38100" dir="2700000" algn="tl">
                    <a:srgbClr val="000000">
                      <a:alpha val="43137"/>
                    </a:srgbClr>
                  </a:outerShdw>
                </a:effectLst>
                <a:cs typeface="B Nazanin" panose="00000400000000000000" pitchFamily="2" charset="-78"/>
              </a:rPr>
              <a:t>Scince</a:t>
            </a:r>
            <a:r>
              <a:rPr lang="en-US" sz="2000" dirty="0">
                <a:effectLst>
                  <a:outerShdw blurRad="38100" dist="38100" dir="2700000" algn="tl">
                    <a:srgbClr val="000000">
                      <a:alpha val="43137"/>
                    </a:srgbClr>
                  </a:outerShdw>
                </a:effectLst>
                <a:cs typeface="B Nazanin" panose="00000400000000000000" pitchFamily="2" charset="-78"/>
              </a:rPr>
              <a:t> and Research -University Branch-Ahvaz.</a:t>
            </a:r>
          </a:p>
          <a:p>
            <a:pPr marL="0" indent="0" rtl="1">
              <a:buNone/>
            </a:pPr>
            <a:endParaRPr lang="en-US" sz="2000" dirty="0">
              <a:effectLst>
                <a:outerShdw blurRad="38100" dist="38100" dir="2700000" algn="tl">
                  <a:srgbClr val="000000">
                    <a:alpha val="43137"/>
                  </a:srgbClr>
                </a:outerShdw>
              </a:effectLst>
              <a:cs typeface="B Nazanin" panose="00000400000000000000" pitchFamily="2" charset="-78"/>
            </a:endParaRPr>
          </a:p>
          <a:p>
            <a:pPr marL="0" indent="0" rtl="1">
              <a:buNone/>
            </a:pPr>
            <a:endParaRPr lang="en-US" sz="2000" dirty="0">
              <a:effectLst>
                <a:outerShdw blurRad="38100" dist="38100" dir="2700000" algn="tl">
                  <a:srgbClr val="000000">
                    <a:alpha val="43137"/>
                  </a:srgbClr>
                </a:outerShdw>
              </a:effectLst>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4242485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204" y="766691"/>
            <a:ext cx="9543332" cy="1080938"/>
          </a:xfrm>
          <a:effectLst>
            <a:outerShdw blurRad="50800" dist="38100" dir="2700000" algn="tl" rotWithShape="0">
              <a:schemeClr val="accent2">
                <a:lumMod val="60000"/>
                <a:lumOff val="40000"/>
                <a:alpha val="40000"/>
              </a:schemeClr>
            </a:outerShdw>
          </a:effectLst>
        </p:spPr>
        <p:txBody>
          <a:bodyPr/>
          <a:lstStyle/>
          <a:p>
            <a:pPr algn="r"/>
            <a:r>
              <a:rPr lang="fa-IR" b="1" dirty="0">
                <a:solidFill>
                  <a:srgbClr val="FFFF00"/>
                </a:solidFill>
                <a:effectLst>
                  <a:outerShdw blurRad="38100" dist="38100" dir="2700000" algn="tl">
                    <a:srgbClr val="000000">
                      <a:alpha val="43137"/>
                    </a:srgbClr>
                  </a:outerShdw>
                </a:effectLst>
                <a:cs typeface="B Zar" panose="00000400000000000000" pitchFamily="2" charset="-78"/>
              </a:rPr>
              <a:t>منابع</a:t>
            </a:r>
          </a:p>
        </p:txBody>
      </p:sp>
      <p:sp>
        <p:nvSpPr>
          <p:cNvPr id="3" name="Content Placeholder 2"/>
          <p:cNvSpPr>
            <a:spLocks noGrp="1"/>
          </p:cNvSpPr>
          <p:nvPr>
            <p:ph idx="1"/>
          </p:nvPr>
        </p:nvSpPr>
        <p:spPr>
          <a:xfrm>
            <a:off x="680321" y="2336872"/>
            <a:ext cx="9613861" cy="4038169"/>
          </a:xfrm>
        </p:spPr>
        <p:txBody>
          <a:bodyPr>
            <a:normAutofit fontScale="92500" lnSpcReduction="20000"/>
          </a:bodyPr>
          <a:lstStyle/>
          <a:p>
            <a:pPr marL="0" indent="0">
              <a:buNone/>
            </a:pPr>
            <a:r>
              <a:rPr lang="en-US" sz="2000" dirty="0"/>
              <a:t>[7] S. C. B. </a:t>
            </a:r>
            <a:r>
              <a:rPr lang="en-US" sz="2000" dirty="0" err="1"/>
              <a:t>Gopinath</a:t>
            </a:r>
            <a:r>
              <a:rPr lang="en-US" sz="2000" dirty="0"/>
              <a:t>, P. </a:t>
            </a:r>
            <a:r>
              <a:rPr lang="en-US" sz="2000" dirty="0" err="1"/>
              <a:t>Anbu</a:t>
            </a:r>
            <a:r>
              <a:rPr lang="en-US" sz="2000" dirty="0"/>
              <a:t>, T. </a:t>
            </a:r>
            <a:r>
              <a:rPr lang="en-US" sz="2000" dirty="0" err="1"/>
              <a:t>Lakshmipriya</a:t>
            </a:r>
            <a:r>
              <a:rPr lang="en-US" sz="2000" dirty="0"/>
              <a:t>, and A. Hilda, “Strategies to characterize fungal lipases for applications in medicine and dairy industry,” </a:t>
            </a:r>
            <a:r>
              <a:rPr lang="en-US" sz="2000" dirty="0" err="1"/>
              <a:t>BioMed</a:t>
            </a:r>
            <a:r>
              <a:rPr lang="en-US" sz="2000" dirty="0"/>
              <a:t> Research International, vol. 2013, Article ID 154549, 10 pages, 2013.</a:t>
            </a:r>
          </a:p>
          <a:p>
            <a:pPr marL="0" indent="0">
              <a:buNone/>
            </a:pPr>
            <a:r>
              <a:rPr lang="en-US" sz="2000" dirty="0"/>
              <a:t>[8] O. Redondo, A. </a:t>
            </a:r>
            <a:r>
              <a:rPr lang="en-US" sz="2000" dirty="0" err="1"/>
              <a:t>Herrero</a:t>
            </a:r>
            <a:r>
              <a:rPr lang="en-US" sz="2000" dirty="0"/>
              <a:t>, J. F. Bello et al., “Comparative kinetic study of lipases A and B from Candida </a:t>
            </a:r>
            <a:r>
              <a:rPr lang="en-US" sz="2000" dirty="0" err="1"/>
              <a:t>rugosa</a:t>
            </a:r>
            <a:r>
              <a:rPr lang="en-US" sz="2000" dirty="0"/>
              <a:t> in the hydrolysis of lipid p-</a:t>
            </a:r>
            <a:r>
              <a:rPr lang="en-US" sz="2000" dirty="0" err="1"/>
              <a:t>nitrophenyl</a:t>
            </a:r>
            <a:r>
              <a:rPr lang="en-US" sz="2000" dirty="0"/>
              <a:t> esters in mixed micelles with Triton X100,” </a:t>
            </a:r>
            <a:r>
              <a:rPr lang="en-US" sz="2000" dirty="0" err="1"/>
              <a:t>Biochimica</a:t>
            </a:r>
            <a:r>
              <a:rPr lang="en-US" sz="2000" dirty="0"/>
              <a:t> et </a:t>
            </a:r>
            <a:r>
              <a:rPr lang="en-US" sz="2000" dirty="0" err="1"/>
              <a:t>Biophysica</a:t>
            </a:r>
            <a:r>
              <a:rPr lang="en-US" sz="2000" dirty="0"/>
              <a:t> </a:t>
            </a:r>
            <a:r>
              <a:rPr lang="en-US" sz="2000" dirty="0" err="1"/>
              <a:t>Acta</a:t>
            </a:r>
            <a:r>
              <a:rPr lang="en-US" sz="2000" dirty="0"/>
              <a:t>, vol. 1243, no. 1, pp. 15–24, 1995.</a:t>
            </a:r>
          </a:p>
          <a:p>
            <a:pPr marL="0" indent="0">
              <a:buNone/>
            </a:pPr>
            <a:r>
              <a:rPr lang="en-US" sz="2000" dirty="0"/>
              <a:t>[9] </a:t>
            </a:r>
            <a:r>
              <a:rPr lang="en-US" sz="2000" dirty="0" err="1"/>
              <a:t>Semple</a:t>
            </a:r>
            <a:r>
              <a:rPr lang="en-US" sz="2000" dirty="0"/>
              <a:t>, K.T., Reid, B.J., </a:t>
            </a:r>
            <a:r>
              <a:rPr lang="en-US" sz="2000" dirty="0" err="1"/>
              <a:t>Fermor</a:t>
            </a:r>
            <a:r>
              <a:rPr lang="en-US" sz="2000" dirty="0"/>
              <a:t>, T.R., (2001), Impact of composting strategies on the treatment of soils contaminated with organic pollutants, Environ </a:t>
            </a:r>
            <a:r>
              <a:rPr lang="en-US" sz="2000" dirty="0" err="1"/>
              <a:t>Pollut</a:t>
            </a:r>
            <a:r>
              <a:rPr lang="en-US" sz="2000" dirty="0"/>
              <a:t>, 112: 269-283.</a:t>
            </a:r>
          </a:p>
          <a:p>
            <a:pPr marL="0" indent="0">
              <a:buNone/>
            </a:pPr>
            <a:r>
              <a:rPr lang="en-US" sz="2000" dirty="0"/>
              <a:t>[10] R. Singh, N. Gupta, V. K. </a:t>
            </a:r>
            <a:r>
              <a:rPr lang="en-US" sz="2000" dirty="0" err="1"/>
              <a:t>Goswami</a:t>
            </a:r>
            <a:r>
              <a:rPr lang="en-US" sz="2000" dirty="0"/>
              <a:t>, and R. Gupta, “A simple activity staining protocol for lipases and </a:t>
            </a:r>
            <a:r>
              <a:rPr lang="en-US" sz="2000" dirty="0" err="1"/>
              <a:t>esterases</a:t>
            </a:r>
            <a:r>
              <a:rPr lang="en-US" sz="2000" dirty="0"/>
              <a:t>,” Applied Microbiology and Biotechnology, vol. 70, no. 6, pp. 679–682, 2006.</a:t>
            </a:r>
          </a:p>
          <a:p>
            <a:pPr marL="0" indent="0">
              <a:buNone/>
            </a:pPr>
            <a:r>
              <a:rPr lang="en-US" sz="2000" dirty="0"/>
              <a:t>[11] R. Sharma, Y. </a:t>
            </a:r>
            <a:r>
              <a:rPr lang="en-US" sz="2000" dirty="0" err="1"/>
              <a:t>Chisti</a:t>
            </a:r>
            <a:r>
              <a:rPr lang="en-US" sz="2000" dirty="0"/>
              <a:t>, and U. C. Banerjee, “Production, purification, characterization, and applications of lipases,” Biotechnology Advances, vol. 19, no. 8, pp. 627–662, 2001.</a:t>
            </a:r>
          </a:p>
          <a:p>
            <a:pPr marL="0" indent="0">
              <a:buNone/>
            </a:pPr>
            <a:endParaRPr lang="en-US" sz="2000" dirty="0"/>
          </a:p>
          <a:p>
            <a:pPr marL="0" indent="0">
              <a:buNone/>
            </a:pPr>
            <a:endParaRPr lang="fa-IR" dirty="0"/>
          </a:p>
        </p:txBody>
      </p:sp>
      <p:pic>
        <p:nvPicPr>
          <p:cNvPr id="6" name="Picture 5"/>
          <p:cNvPicPr>
            <a:picLocks noChangeAspect="1"/>
          </p:cNvPicPr>
          <p:nvPr/>
        </p:nvPicPr>
        <p:blipFill>
          <a:blip r:embed="rId2"/>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999959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چکیده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3744543"/>
          </a:xfrm>
          <a:noFill/>
        </p:spPr>
        <p:txBody>
          <a:bodyPr>
            <a:normAutofit/>
          </a:bodyPr>
          <a:lstStyle/>
          <a:p>
            <a:pPr marL="0" indent="0" algn="just" rtl="1">
              <a:buNone/>
            </a:pPr>
            <a:r>
              <a:rPr lang="fa-IR" sz="2000" dirty="0">
                <a:cs typeface="B Nazanin" panose="00000400000000000000" pitchFamily="2" charset="-78"/>
              </a:rPr>
              <a:t>آلودگی نفتی اثرات جبران ناپذیری بر محیط زیست می گذارد. بنابراین با توجه به اثرات مخرب آلاینده های نفتی بر محیط زیست و همچنین سلامت انسان و موجودات زنده کنترل آنها بسیار حائز اهمیت است. آسیب هایی که این ترکیبات به جا می گذارند بسیار خطرناک و طولانی مدت بوده از جمله این آسیب ها سرطان زایی در انسان ها و کاهش فتوسنتز در گیاهان را می تون نام برد. قابلیت زیست پالایی ترکیبات نفتی در برخی از باکتری ها وجود دارد. زیست پالایی ترکیبات نفتی در محیط های آلوده موثرتر، قوی تر و از نظر اقتصادی مقرون به صرفه تر از روش های دیگر می باشد. در این تحقیق باکتری های موجود در دشت همدان جداسازی شدند. برای اینکار از نمونه‌ های خاک به محیط های کشت منتقل شدند. بعد از 24-48 ساعت باکتری ها جداسازی گشتند. جهت شناسایی باکتری های تجزیه کننده نفت خام ، باکتری ها به محیط  حاوی یک دهم درصد نفت منتقل گردیدند. در ادامه عملکرد آنزیم لیپاز در باکتری هایی که در محیط نفتی قادر به رشد بودند بررسی شد. نتایج نشان داد که از بین باکتری های جدا شده، یک باکتری قادر به رشد در محیط حاوی یک دهم درصد نفت بود. در ادامه حضور آنزیم لیپاز باکتری در محیط اثبات شد. عملکرد باکتری تجزیه کننده نفت می تواند به علت فعالیت آنزیم لیپاز در این باکتری باشد. بر اساس نتایج اولیه در این تحقیق، بنظر می رسد باکتری جداسازی شده به عنوان گزینه مناسب در پاکسازی مناطق آلوده به نفت مورد استفاده قرار گیرد.</a:t>
            </a:r>
            <a:endParaRPr lang="en-US" sz="2000" dirty="0">
              <a:cs typeface="B Nazanin" panose="00000400000000000000" pitchFamily="2" charset="-78"/>
            </a:endParaRPr>
          </a:p>
        </p:txBody>
      </p:sp>
      <p:sp>
        <p:nvSpPr>
          <p:cNvPr id="4" name="TextBox 3">
            <a:extLst>
              <a:ext uri="{FF2B5EF4-FFF2-40B4-BE49-F238E27FC236}">
                <a16:creationId xmlns="" xmlns:a16="http://schemas.microsoft.com/office/drawing/2014/main" id="{E87A4854-0A80-4A8B-A01B-5138B997FC58}"/>
              </a:ext>
            </a:extLst>
          </p:cNvPr>
          <p:cNvSpPr txBox="1"/>
          <p:nvPr/>
        </p:nvSpPr>
        <p:spPr>
          <a:xfrm>
            <a:off x="318977" y="6198373"/>
            <a:ext cx="11674549" cy="369332"/>
          </a:xfrm>
          <a:prstGeom prst="rect">
            <a:avLst/>
          </a:prstGeom>
          <a:noFill/>
        </p:spPr>
        <p:txBody>
          <a:bodyPr wrap="square" rtlCol="0">
            <a:spAutoFit/>
          </a:bodyPr>
          <a:lstStyle/>
          <a:p>
            <a:pPr algn="just" rtl="1"/>
            <a:r>
              <a:rPr lang="fa-IR" sz="1800" dirty="0">
                <a:cs typeface="B Nazanin" panose="00000400000000000000" pitchFamily="2" charset="-78"/>
              </a:rPr>
              <a:t>کلمات کلیدی: آلودگی نفتی</a:t>
            </a:r>
            <a:r>
              <a:rPr lang="en-US" sz="1800" dirty="0">
                <a:cs typeface="B Nazanin" panose="00000400000000000000" pitchFamily="2" charset="-78"/>
              </a:rPr>
              <a:t>,</a:t>
            </a:r>
            <a:r>
              <a:rPr lang="fa-IR" dirty="0">
                <a:cs typeface="B Nazanin" panose="00000400000000000000" pitchFamily="2" charset="-78"/>
              </a:rPr>
              <a:t> آنزیم لیپاز</a:t>
            </a:r>
            <a:r>
              <a:rPr lang="en-US" dirty="0">
                <a:cs typeface="B Nazanin" panose="00000400000000000000" pitchFamily="2" charset="-78"/>
              </a:rPr>
              <a:t>,</a:t>
            </a:r>
            <a:r>
              <a:rPr lang="fa-IR" dirty="0">
                <a:cs typeface="B Nazanin" panose="00000400000000000000" pitchFamily="2" charset="-78"/>
              </a:rPr>
              <a:t> زیست پالایی</a:t>
            </a:r>
            <a:r>
              <a:rPr lang="en-US" dirty="0">
                <a:cs typeface="B Nazanin" panose="00000400000000000000" pitchFamily="2" charset="-78"/>
              </a:rPr>
              <a:t>,</a:t>
            </a:r>
            <a:r>
              <a:rPr lang="fa-IR" dirty="0">
                <a:cs typeface="B Nazanin" panose="00000400000000000000" pitchFamily="2" charset="-78"/>
              </a:rPr>
              <a:t> باکتری </a:t>
            </a:r>
            <a:endParaRPr lang="en-US" sz="1800" dirty="0">
              <a:cs typeface="B Nazanin" panose="00000400000000000000" pitchFamily="2" charset="-78"/>
            </a:endParaRPr>
          </a:p>
        </p:txBody>
      </p:sp>
      <p:pic>
        <p:nvPicPr>
          <p:cNvPr id="8" name="Picture 7"/>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536666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cs typeface="B Nazanin" panose="00000400000000000000" pitchFamily="2" charset="-78"/>
              </a:rPr>
              <a:t>نفت خام و فرآورده های نفتی یکی از پر مصرف ترین موادشیمیایی در دنیای امروزی به حساب می آیند و به عنوان تهدیدی جدی برای محیط زیست و سلامت انسان و موجودات زنده محسوب می گردند. این مواد در حین تولید، انتقال، استفاده نادرست و ... سبب آلودگی آب و خاک می شوند</a:t>
            </a:r>
            <a:r>
              <a:rPr lang="en-US" sz="2000" dirty="0">
                <a:cs typeface="B Nazanin" panose="00000400000000000000" pitchFamily="2" charset="-78"/>
              </a:rPr>
              <a:t>]</a:t>
            </a:r>
            <a:r>
              <a:rPr lang="fa-IR" sz="2000" dirty="0">
                <a:cs typeface="B Nazanin" panose="00000400000000000000" pitchFamily="2" charset="-78"/>
              </a:rPr>
              <a:t>1</a:t>
            </a:r>
            <a:r>
              <a:rPr lang="en-US" sz="2000" dirty="0">
                <a:cs typeface="B Nazanin" panose="00000400000000000000" pitchFamily="2" charset="-78"/>
              </a:rPr>
              <a:t>[</a:t>
            </a:r>
            <a:r>
              <a:rPr lang="fa-IR" sz="2000" dirty="0">
                <a:cs typeface="B Nazanin" panose="00000400000000000000" pitchFamily="2" charset="-78"/>
              </a:rPr>
              <a:t>.</a:t>
            </a:r>
          </a:p>
          <a:p>
            <a:pPr marL="0" indent="0" algn="just" rtl="1">
              <a:buNone/>
            </a:pPr>
            <a:r>
              <a:rPr lang="fa-IR" sz="2000" dirty="0">
                <a:cs typeface="B Nazanin" panose="00000400000000000000" pitchFamily="2" charset="-78"/>
              </a:rPr>
              <a:t>این ترکیبات دارای سمیت و همچنین ویژگی های سرطان زایی و جهش زایی می باشند، بنابراین حساسیت زیست محیطی ویژه ای بر روی آنها وجود دارد. مشکلات عمده ای که در نتیجه آلودگی های نفتی ایجاد می شوند نیاز به توسعه تکنولوژی های کارآمد جهت تصفیه این آلاینده ها را نشان می ‌دهد</a:t>
            </a:r>
            <a:r>
              <a:rPr lang="en-US" sz="2000" dirty="0">
                <a:cs typeface="B Nazanin" panose="00000400000000000000" pitchFamily="2" charset="-78"/>
              </a:rPr>
              <a:t>]</a:t>
            </a:r>
            <a:r>
              <a:rPr lang="fa-IR" sz="2000" dirty="0">
                <a:cs typeface="B Nazanin" panose="00000400000000000000" pitchFamily="2" charset="-78"/>
              </a:rPr>
              <a:t>2</a:t>
            </a:r>
            <a:r>
              <a:rPr lang="en-US" sz="2000" dirty="0">
                <a:cs typeface="B Nazanin" panose="00000400000000000000" pitchFamily="2" charset="-78"/>
              </a:rPr>
              <a:t>[</a:t>
            </a:r>
            <a:r>
              <a:rPr lang="fa-IR" sz="2000" dirty="0">
                <a:cs typeface="B Nazanin" panose="00000400000000000000" pitchFamily="2" charset="-78"/>
              </a:rPr>
              <a:t>.</a:t>
            </a:r>
          </a:p>
          <a:p>
            <a:pPr marL="0" indent="0" algn="just" rtl="1">
              <a:buNone/>
            </a:pPr>
            <a:r>
              <a:rPr lang="fa-IR" sz="2000" dirty="0">
                <a:cs typeface="B Nazanin" panose="00000400000000000000" pitchFamily="2" charset="-78"/>
              </a:rPr>
              <a:t>راهکارهای مختلفی جهت حذف آلودگی های نفتی و پیامدهای ناشی از آن مطرح شده است، که زیست پالایی به دلیل کارایی و به صرفه بودن آن نسبت به روش های دیگر ارجحیت پیدا کرده است</a:t>
            </a:r>
            <a:r>
              <a:rPr lang="en-US" sz="2000" dirty="0">
                <a:cs typeface="B Nazanin" panose="00000400000000000000" pitchFamily="2" charset="-78"/>
              </a:rPr>
              <a:t>]</a:t>
            </a:r>
            <a:r>
              <a:rPr lang="fa-IR" sz="2000" dirty="0">
                <a:cs typeface="B Nazanin" panose="00000400000000000000" pitchFamily="2" charset="-78"/>
              </a:rPr>
              <a:t>3</a:t>
            </a:r>
            <a:r>
              <a:rPr lang="en-US" sz="2000" dirty="0">
                <a:cs typeface="B Nazanin" panose="00000400000000000000" pitchFamily="2" charset="-78"/>
              </a:rPr>
              <a:t>.[</a:t>
            </a:r>
            <a:r>
              <a:rPr lang="fa-IR" sz="2000" dirty="0">
                <a:cs typeface="B Nazanin" panose="00000400000000000000" pitchFamily="2" charset="-78"/>
              </a:rPr>
              <a:t> </a:t>
            </a:r>
          </a:p>
          <a:p>
            <a:pPr marL="0" indent="0" algn="just" rtl="1">
              <a:buNone/>
            </a:pPr>
            <a:r>
              <a:rPr lang="fa-IR" sz="2000" dirty="0">
                <a:cs typeface="B Nazanin" panose="00000400000000000000" pitchFamily="2" charset="-78"/>
              </a:rPr>
              <a:t>بررسی های انجام شده نشان داده است که عملکرد برخی از آنزیم ها مانند: لیپاز، پتانسیل بالایی در فرآیند زیست </a:t>
            </a:r>
            <a:r>
              <a:rPr lang="fa-IR" sz="2000" dirty="0" err="1">
                <a:cs typeface="B Nazanin" panose="00000400000000000000" pitchFamily="2" charset="-78"/>
              </a:rPr>
              <a:t>پالایی</a:t>
            </a:r>
            <a:r>
              <a:rPr lang="fa-IR" sz="2000" dirty="0">
                <a:cs typeface="B Nazanin" panose="00000400000000000000" pitchFamily="2" charset="-78"/>
              </a:rPr>
              <a:t> خاک  الوده به نفت و زنده مانی باکتری ها نقش مهمی دارند</a:t>
            </a:r>
            <a:r>
              <a:rPr lang="en-US" sz="2000" dirty="0">
                <a:cs typeface="B Nazanin" panose="00000400000000000000" pitchFamily="2" charset="-78"/>
              </a:rPr>
              <a:t>]</a:t>
            </a:r>
            <a:r>
              <a:rPr lang="fa-IR" sz="2000" dirty="0">
                <a:cs typeface="B Nazanin" panose="00000400000000000000" pitchFamily="2" charset="-78"/>
              </a:rPr>
              <a:t>4</a:t>
            </a:r>
            <a:r>
              <a:rPr lang="en-US" sz="2000" dirty="0">
                <a:cs typeface="B Nazanin" panose="00000400000000000000" pitchFamily="2" charset="-78"/>
              </a:rPr>
              <a:t>[</a:t>
            </a:r>
            <a:r>
              <a:rPr lang="fa-IR" sz="2000" dirty="0">
                <a:cs typeface="B Nazanin" panose="00000400000000000000" pitchFamily="2" charset="-78"/>
              </a:rPr>
              <a:t>. از سوی دیگر آنزیم ها به خاطر فراهم کردن بخشی از عناصر مورد نیاز موجود نقش اساسی و مهمی در عملکرد و رشد گیاهان دارند. با توجه به بررسی تغییرات آنزیم ها و فرآیندهای متابولیکی خاک میتواند در انتخاب </a:t>
            </a:r>
            <a:r>
              <a:rPr lang="fa-IR" sz="2000" dirty="0" err="1">
                <a:cs typeface="B Nazanin" panose="00000400000000000000" pitchFamily="2" charset="-78"/>
              </a:rPr>
              <a:t>راهکار</a:t>
            </a:r>
            <a:r>
              <a:rPr lang="fa-IR" sz="2000" dirty="0">
                <a:cs typeface="B Nazanin" panose="00000400000000000000" pitchFamily="2" charset="-78"/>
              </a:rPr>
              <a:t> های زیست </a:t>
            </a:r>
            <a:r>
              <a:rPr lang="fa-IR" sz="2000" dirty="0" err="1">
                <a:cs typeface="B Nazanin" panose="00000400000000000000" pitchFamily="2" charset="-78"/>
              </a:rPr>
              <a:t>پالایی</a:t>
            </a:r>
            <a:r>
              <a:rPr lang="fa-IR" sz="2000" dirty="0">
                <a:cs typeface="B Nazanin" panose="00000400000000000000" pitchFamily="2" charset="-78"/>
              </a:rPr>
              <a:t> اثر گذار باشد.</a:t>
            </a: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52171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93214"/>
            <a:ext cx="9499265" cy="1040952"/>
          </a:xfrm>
          <a:effectLst>
            <a:outerShdw blurRad="50800" dist="38100" dir="2700000" algn="tl" rotWithShape="0">
              <a:schemeClr val="accent2">
                <a:lumMod val="60000"/>
                <a:lumOff val="40000"/>
                <a:alpha val="40000"/>
              </a:schemeClr>
            </a:outerShdw>
          </a:effectLst>
        </p:spPr>
        <p:txBody>
          <a:bodyPr/>
          <a:lstStyle/>
          <a:p>
            <a:pPr algn="r"/>
            <a:r>
              <a:rPr lang="fa-IR" b="1" dirty="0">
                <a:solidFill>
                  <a:srgbClr val="FFFF00"/>
                </a:solidFill>
                <a:effectLst>
                  <a:outerShdw blurRad="38100" dist="38100" dir="2700000" algn="tl">
                    <a:srgbClr val="000000">
                      <a:alpha val="43137"/>
                    </a:srgbClr>
                  </a:outerShdw>
                </a:effectLst>
                <a:cs typeface="B Zar" panose="00000400000000000000" pitchFamily="2" charset="-78"/>
              </a:rPr>
              <a:t>مقدمه</a:t>
            </a:r>
          </a:p>
        </p:txBody>
      </p:sp>
      <p:sp>
        <p:nvSpPr>
          <p:cNvPr id="3" name="Content Placeholder 2"/>
          <p:cNvSpPr>
            <a:spLocks noGrp="1"/>
          </p:cNvSpPr>
          <p:nvPr>
            <p:ph idx="1"/>
          </p:nvPr>
        </p:nvSpPr>
        <p:spPr>
          <a:xfrm>
            <a:off x="680321" y="2335576"/>
            <a:ext cx="11261963" cy="3600613"/>
          </a:xfrm>
        </p:spPr>
        <p:txBody>
          <a:bodyPr/>
          <a:lstStyle/>
          <a:p>
            <a:pPr marL="0" indent="0" algn="r">
              <a:buNone/>
            </a:pPr>
            <a:r>
              <a:rPr lang="fa-IR" sz="2000" dirty="0">
                <a:cs typeface="B Nazanin" panose="00000400000000000000" pitchFamily="2" charset="-78"/>
              </a:rPr>
              <a:t>گیاهان و یا موجودات زنده ی ذره بینی مانند باکتری‌ ها عامل اصلی در زیست </a:t>
            </a:r>
            <a:r>
              <a:rPr lang="fa-IR" sz="2000" dirty="0" err="1">
                <a:cs typeface="B Nazanin" panose="00000400000000000000" pitchFamily="2" charset="-78"/>
              </a:rPr>
              <a:t>پالایی</a:t>
            </a:r>
            <a:r>
              <a:rPr lang="fa-IR" sz="2000" dirty="0">
                <a:cs typeface="B Nazanin" panose="00000400000000000000" pitchFamily="2" charset="-78"/>
              </a:rPr>
              <a:t> هستند که توانایی زنده مانی و تکثیر در حداقل شرایط </a:t>
            </a:r>
            <a:r>
              <a:rPr lang="en-US" sz="2000" dirty="0">
                <a:cs typeface="B Nazanin" panose="00000400000000000000" pitchFamily="2" charset="-78"/>
              </a:rPr>
              <a:t>.[</a:t>
            </a:r>
            <a:r>
              <a:rPr lang="fa-IR" sz="2000" dirty="0">
                <a:cs typeface="B Nazanin" panose="00000400000000000000" pitchFamily="2" charset="-78"/>
              </a:rPr>
              <a:t>5</a:t>
            </a:r>
            <a:r>
              <a:rPr lang="en-US" sz="2000" dirty="0">
                <a:cs typeface="B Nazanin" panose="00000400000000000000" pitchFamily="2" charset="-78"/>
              </a:rPr>
              <a:t>]</a:t>
            </a:r>
            <a:r>
              <a:rPr lang="fa-IR" sz="2000" dirty="0">
                <a:cs typeface="B Nazanin" panose="00000400000000000000" pitchFamily="2" charset="-78"/>
              </a:rPr>
              <a:t>محیطی را دارا می باشند</a:t>
            </a:r>
          </a:p>
          <a:p>
            <a:pPr marL="0" indent="0" algn="r">
              <a:buNone/>
            </a:pPr>
            <a:r>
              <a:rPr lang="fa-IR" sz="2000" dirty="0">
                <a:cs typeface="B Nazanin" panose="00000400000000000000" pitchFamily="2" charset="-78"/>
              </a:rPr>
              <a:t> به مرور زمان با شناسایی تعداد زیادی از باکتری هایی که قابلیت تجزیه زیستی ترکیبات نفتی راداشتند منجر به توسعه زیست </a:t>
            </a:r>
            <a:r>
              <a:rPr lang="fa-IR" sz="2000" dirty="0" err="1">
                <a:cs typeface="B Nazanin" panose="00000400000000000000" pitchFamily="2" charset="-78"/>
              </a:rPr>
              <a:t>پالایی</a:t>
            </a:r>
            <a:r>
              <a:rPr lang="fa-IR" sz="2000" dirty="0">
                <a:cs typeface="B Nazanin" panose="00000400000000000000" pitchFamily="2" charset="-78"/>
              </a:rPr>
              <a:t> گردیده و این روش را تبدیل به روش رایج و کارآمد در تصفیه مناطق آلوده کرده است. چنانچه تا امروز شمار زیادی از باکتری های تجزیه کننده مواد نفتی جداسازی و شناسایی شده اند، استفاده از باکتری های سازگار با محیط در اولویت قرار دارد</a:t>
            </a:r>
            <a:r>
              <a:rPr lang="fa-IR" dirty="0"/>
              <a:t>.</a:t>
            </a:r>
          </a:p>
          <a:p>
            <a:pPr marL="0" indent="0" algn="r">
              <a:buNone/>
            </a:pPr>
            <a:r>
              <a:rPr lang="fa-IR" sz="2000" dirty="0">
                <a:cs typeface="B Nazanin" panose="00000400000000000000" pitchFamily="2" charset="-78"/>
              </a:rPr>
              <a:t>بر این اساس بنظر می رسد، با شناسایی انواع باکتری هایی که قابلیت تجزیه زیستی ترکیبات نفتی را دارند نه تنها می توان به توسعه زیست پالایی کمک شایانی کرد، از طرف دیگر امکان یافتن راه کارهایی جدید برای این مشکل محیط زیستی فراهم می گردد.</a:t>
            </a:r>
          </a:p>
          <a:p>
            <a:pPr marL="0" indent="0" algn="r">
              <a:buNone/>
            </a:pPr>
            <a:endParaRPr lang="fa-IR" dirty="0"/>
          </a:p>
          <a:p>
            <a:pPr marL="0" indent="0" algn="r">
              <a:buNone/>
            </a:pPr>
            <a:endParaRPr lang="fa-IR" dirty="0"/>
          </a:p>
        </p:txBody>
      </p:sp>
      <p:pic>
        <p:nvPicPr>
          <p:cNvPr id="6" name="Picture 5"/>
          <p:cNvPicPr>
            <a:picLocks noChangeAspect="1"/>
          </p:cNvPicPr>
          <p:nvPr/>
        </p:nvPicPr>
        <p:blipFill>
          <a:blip r:embed="rId2"/>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3430467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فرضیه‌ ها</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cs typeface="B Nazanin" panose="00000400000000000000" pitchFamily="2" charset="-78"/>
              </a:rPr>
              <a:t>1- برخی باکتری های موجود در خاک و آب می تواند ترکیبات نفتی را تجزیه کنند.</a:t>
            </a:r>
          </a:p>
          <a:p>
            <a:pPr marL="0" indent="0" algn="just" rtl="1">
              <a:buNone/>
            </a:pPr>
            <a:r>
              <a:rPr lang="fa-IR" sz="2000" dirty="0">
                <a:cs typeface="B Nazanin" panose="00000400000000000000" pitchFamily="2" charset="-78"/>
              </a:rPr>
              <a:t>2- باکتری تجزیه کننده نفت قادر به تولید آنزیم خارج سلولی لیپاز است.</a:t>
            </a: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896107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1977656"/>
            <a:ext cx="11700116" cy="4744273"/>
          </a:xfrm>
        </p:spPr>
        <p:txBody>
          <a:bodyPr>
            <a:normAutofit/>
          </a:bodyPr>
          <a:lstStyle/>
          <a:p>
            <a:pPr marL="0" indent="0" algn="just" rtl="1">
              <a:buNone/>
            </a:pPr>
            <a:r>
              <a:rPr lang="fa-IR" sz="2000" dirty="0">
                <a:cs typeface="B Nazanin" panose="00000400000000000000" pitchFamily="2" charset="-78"/>
              </a:rPr>
              <a:t>1- جداسازی باکتری:</a:t>
            </a:r>
          </a:p>
          <a:p>
            <a:pPr marL="0" indent="0" algn="just" rtl="1">
              <a:buNone/>
            </a:pPr>
            <a:r>
              <a:rPr lang="fa-IR" sz="2000" dirty="0">
                <a:cs typeface="B Nazanin" panose="00000400000000000000" pitchFamily="2" charset="-78"/>
              </a:rPr>
              <a:t>نمونه برداری از خاک دشت همدان صورت گرفت. نمونه های خاک از زمین‌های آلوده به مواد نفتی در ظرف در دار تمیز و یا پاکت های تمیز به آزمایشگاه بیوتکنولوژی دانشکده کشاورزی منتقل شد. برای جداسازی و غربالگری باکتری‌های تجزیه‌کننده نفت از محیط کشت نوترینت آگار استفاده شد. در ابتدا به محیط کشت1 / 0درصد نفت خام استریل به عنوان منبع کربن تلقیح شدند (شکل 1). همچنین پس از یک هفته انکوباسیون (دمای 28 درجه سلسیوس)، مجدداً نمونه‌ها در محیط جدید پاساژ داده شدند. این روند تا سه مرحله تکرار شد تا کلونی های به ‌دست‌آمده ناشی از رشد باکتری‌ باشد. درنهایت برای خالص‌سازی، از هر کلنی متفاوت، یک کشت ایزوله خطی بر روی پلیت نوترینت آگار و به صورت جداگانه تهیه شد. جدایه ای که توانایی زنده مانی در محیط حداکثری نفت را داشت جداسازی و طی چند محله کشت چمنی بر روی محیط کشت نوترینت آگارصورت گرفت. </a:t>
            </a:r>
          </a:p>
          <a:p>
            <a:pPr marL="0" indent="0" algn="just" rtl="1">
              <a:buNone/>
            </a:pPr>
            <a:endParaRPr lang="fa-IR" sz="2000" dirty="0">
              <a:solidFill>
                <a:schemeClr val="accent4">
                  <a:lumMod val="75000"/>
                </a:schemeClr>
              </a:solidFill>
              <a:cs typeface="B Nazanin" panose="00000400000000000000" pitchFamily="2" charset="-78"/>
            </a:endParaRPr>
          </a:p>
          <a:p>
            <a:pPr marL="0" indent="0" algn="just" rtl="1">
              <a:buNone/>
            </a:pPr>
            <a:endParaRPr lang="fa-IR" sz="2000" dirty="0">
              <a:solidFill>
                <a:schemeClr val="accent4">
                  <a:lumMod val="75000"/>
                </a:schemeClr>
              </a:solidFill>
              <a:cs typeface="B Nazanin" panose="00000400000000000000" pitchFamily="2" charset="-78"/>
            </a:endParaRPr>
          </a:p>
          <a:p>
            <a:pPr marL="0" indent="0" algn="just" rtl="1">
              <a:buNone/>
            </a:pPr>
            <a:endParaRPr lang="fa-IR" sz="2000" dirty="0">
              <a:solidFill>
                <a:schemeClr val="accent4">
                  <a:lumMod val="75000"/>
                </a:schemeClr>
              </a:solidFill>
              <a:cs typeface="B Nazanin" panose="00000400000000000000" pitchFamily="2" charset="-78"/>
            </a:endParaRPr>
          </a:p>
          <a:p>
            <a:pPr marL="0" indent="0" algn="just" rtl="1">
              <a:buNone/>
            </a:pPr>
            <a:endParaRPr lang="fa-IR" sz="2000" dirty="0">
              <a:solidFill>
                <a:schemeClr val="accent4">
                  <a:lumMod val="75000"/>
                </a:schemeClr>
              </a:solidFill>
              <a:cs typeface="B Nazanin" panose="00000400000000000000" pitchFamily="2" charset="-78"/>
            </a:endParaRPr>
          </a:p>
          <a:p>
            <a:pPr marL="0" indent="0" algn="just" rtl="1">
              <a:buNone/>
            </a:pPr>
            <a:endParaRPr lang="fa-IR" sz="2000" dirty="0">
              <a:solidFill>
                <a:schemeClr val="accent4">
                  <a:lumMod val="75000"/>
                </a:schemeClr>
              </a:solidFill>
              <a:cs typeface="B Nazanin" panose="00000400000000000000" pitchFamily="2" charset="-78"/>
            </a:endParaRPr>
          </a:p>
          <a:p>
            <a:pPr marL="0" indent="0" algn="ctr" rtl="1">
              <a:buNone/>
            </a:pPr>
            <a:r>
              <a:rPr lang="fa-IR" sz="2000" dirty="0">
                <a:cs typeface="B Nazanin" panose="00000400000000000000" pitchFamily="2" charset="-78"/>
              </a:rPr>
              <a:t>شکل1: کشت باکتری جدا شده از خاک بر روی محیط کشت</a:t>
            </a:r>
            <a:endParaRPr lang="en-US" sz="2000" dirty="0">
              <a:cs typeface="B Nazanin" panose="00000400000000000000" pitchFamily="2" charset="-78"/>
            </a:endParaRPr>
          </a:p>
        </p:txBody>
      </p:sp>
      <p:pic>
        <p:nvPicPr>
          <p:cNvPr id="4" name="Picture 2" descr="C:\Users\novinrayaneh\Desktop\Screenshot_20201202_203731_com.whatsap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881" y="4303702"/>
            <a:ext cx="1857805" cy="18815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9345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1" y="793214"/>
            <a:ext cx="9488248" cy="1040952"/>
          </a:xfrm>
          <a:effectLst>
            <a:outerShdw blurRad="50800" dist="38100" dir="2700000" algn="tl" rotWithShape="0">
              <a:schemeClr val="accent2">
                <a:lumMod val="60000"/>
                <a:lumOff val="40000"/>
                <a:alpha val="40000"/>
              </a:schemeClr>
            </a:outerShdw>
          </a:effectLst>
        </p:spPr>
        <p:txBody>
          <a:bodyPr/>
          <a:lstStyle/>
          <a:p>
            <a:pPr algn="r"/>
            <a:r>
              <a:rPr lang="fa-IR" b="1" dirty="0">
                <a:solidFill>
                  <a:srgbClr val="FFFF00"/>
                </a:solidFill>
                <a:effectLst>
                  <a:outerShdw blurRad="38100" dist="38100" dir="2700000" algn="tl">
                    <a:srgbClr val="000000">
                      <a:alpha val="43137"/>
                    </a:srgbClr>
                  </a:outerShdw>
                </a:effectLst>
                <a:cs typeface="B Zar" panose="00000400000000000000" pitchFamily="2" charset="-78"/>
              </a:rPr>
              <a:t>روش‌ انجام تحقیق</a:t>
            </a:r>
          </a:p>
        </p:txBody>
      </p:sp>
      <p:sp>
        <p:nvSpPr>
          <p:cNvPr id="3" name="Content Placeholder 2"/>
          <p:cNvSpPr>
            <a:spLocks noGrp="1"/>
          </p:cNvSpPr>
          <p:nvPr>
            <p:ph idx="1"/>
          </p:nvPr>
        </p:nvSpPr>
        <p:spPr>
          <a:xfrm>
            <a:off x="680320" y="2343954"/>
            <a:ext cx="11297031" cy="3858541"/>
          </a:xfrm>
        </p:spPr>
        <p:txBody>
          <a:bodyPr>
            <a:normAutofit/>
          </a:bodyPr>
          <a:lstStyle/>
          <a:p>
            <a:pPr marL="0" indent="0" algn="r">
              <a:buNone/>
            </a:pPr>
            <a:r>
              <a:rPr lang="fa-IR" sz="2000" dirty="0">
                <a:cs typeface="B Nazanin" panose="00000400000000000000" pitchFamily="2" charset="-78"/>
              </a:rPr>
              <a:t>2- بررسی حضور آنزیم لیپاز: </a:t>
            </a:r>
          </a:p>
          <a:p>
            <a:pPr marL="0" indent="0" algn="r">
              <a:buNone/>
            </a:pPr>
            <a:r>
              <a:rPr lang="fa-IR" sz="2000" dirty="0">
                <a:cs typeface="B Nazanin" panose="00000400000000000000" pitchFamily="2" charset="-78"/>
              </a:rPr>
              <a:t>حضور آنزیم خارج سلولی لیپاز در کشت باکتری تجزیه کننده نفت بررسی گردید. بر این اساس، روغن زیتون و نفت به عنوان سوبسترای آنزیم به  </a:t>
            </a:r>
            <a:r>
              <a:rPr lang="en-US" sz="2000" dirty="0">
                <a:cs typeface="B Nazanin" panose="00000400000000000000" pitchFamily="2" charset="-78"/>
              </a:rPr>
              <a:t>  </a:t>
            </a:r>
            <a:r>
              <a:rPr lang="fa-IR" sz="2000" dirty="0">
                <a:cs typeface="B Nazanin" panose="00000400000000000000" pitchFamily="2" charset="-78"/>
              </a:rPr>
              <a:t>محیط کشت اضافه گردید و عملکرد آنزیم با اضافه کردن معرف فنل رد بررسی شد [6، 7]. </a:t>
            </a:r>
          </a:p>
          <a:p>
            <a:pPr marL="0" indent="0" algn="r">
              <a:buNone/>
            </a:pPr>
            <a:endParaRPr lang="fa-IR" sz="2000" dirty="0">
              <a:solidFill>
                <a:schemeClr val="accent4">
                  <a:lumMod val="75000"/>
                </a:schemeClr>
              </a:solidFill>
              <a:cs typeface="B Nazanin" panose="00000400000000000000" pitchFamily="2" charset="-78"/>
            </a:endParaRPr>
          </a:p>
          <a:p>
            <a:pPr marL="0" indent="0" algn="r">
              <a:buNone/>
            </a:pPr>
            <a:endParaRPr lang="fa-IR" sz="2000" dirty="0">
              <a:solidFill>
                <a:schemeClr val="accent4">
                  <a:lumMod val="75000"/>
                </a:schemeClr>
              </a:solidFill>
              <a:cs typeface="B Nazanin" panose="00000400000000000000" pitchFamily="2" charset="-78"/>
            </a:endParaRPr>
          </a:p>
          <a:p>
            <a:pPr marL="0" indent="0" algn="r">
              <a:buNone/>
            </a:pPr>
            <a:endParaRPr lang="fa-IR" sz="2000" dirty="0">
              <a:solidFill>
                <a:schemeClr val="accent4">
                  <a:lumMod val="75000"/>
                </a:schemeClr>
              </a:solidFill>
              <a:cs typeface="B Nazanin" panose="00000400000000000000" pitchFamily="2" charset="-78"/>
            </a:endParaRPr>
          </a:p>
          <a:p>
            <a:pPr marL="0" indent="0" algn="r">
              <a:buNone/>
            </a:pPr>
            <a:endParaRPr lang="fa-IR" sz="2000" dirty="0">
              <a:solidFill>
                <a:schemeClr val="accent4">
                  <a:lumMod val="75000"/>
                </a:schemeClr>
              </a:solidFill>
              <a:cs typeface="B Nazanin" panose="00000400000000000000" pitchFamily="2" charset="-78"/>
            </a:endParaRPr>
          </a:p>
          <a:p>
            <a:pPr marL="0" indent="0" algn="r">
              <a:buNone/>
            </a:pPr>
            <a:endParaRPr lang="fa-IR" sz="2000" dirty="0">
              <a:solidFill>
                <a:schemeClr val="accent4">
                  <a:lumMod val="75000"/>
                </a:schemeClr>
              </a:solidFill>
              <a:cs typeface="B Nazanin" panose="00000400000000000000" pitchFamily="2" charset="-78"/>
            </a:endParaRPr>
          </a:p>
          <a:p>
            <a:pPr marL="0" indent="0" algn="r">
              <a:buNone/>
            </a:pPr>
            <a:endParaRPr lang="fa-IR" sz="2000" dirty="0">
              <a:solidFill>
                <a:schemeClr val="accent4">
                  <a:lumMod val="75000"/>
                </a:schemeClr>
              </a:solidFill>
              <a:cs typeface="B Nazanin" panose="00000400000000000000" pitchFamily="2" charset="-78"/>
            </a:endParaRPr>
          </a:p>
          <a:p>
            <a:pPr marL="0" indent="0" algn="ctr" rtl="1">
              <a:buNone/>
            </a:pPr>
            <a:r>
              <a:rPr lang="fa-IR" sz="2000" dirty="0">
                <a:cs typeface="B Nazanin" panose="00000400000000000000" pitchFamily="2" charset="-78"/>
              </a:rPr>
              <a:t>شکل2: محیط تست لیپاز حاوی معرف فنل رد</a:t>
            </a:r>
            <a:endParaRPr lang="en-US" sz="2000" dirty="0">
              <a:cs typeface="B Nazanin" panose="00000400000000000000" pitchFamily="2" charset="-78"/>
            </a:endParaRPr>
          </a:p>
        </p:txBody>
      </p:sp>
      <p:pic>
        <p:nvPicPr>
          <p:cNvPr id="2051" name="Picture 3" descr="C:\Users\novinrayaneh\Desktop\IMG_20200528_1140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5750" y="3630018"/>
            <a:ext cx="3444362" cy="20924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13059962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schemeClr val="accent2">
                <a:lumMod val="60000"/>
                <a:lumOff val="40000"/>
                <a:alpha val="40000"/>
              </a:schemeClr>
            </a:outerShdw>
          </a:effectLst>
        </p:spPr>
        <p:txBody>
          <a:bodyPr/>
          <a:lstStyle/>
          <a:p>
            <a:pPr algn="r"/>
            <a:r>
              <a:rPr lang="fa-IR" b="1" dirty="0">
                <a:solidFill>
                  <a:srgbClr val="FFFF00"/>
                </a:solidFill>
                <a:effectLst>
                  <a:outerShdw blurRad="38100" dist="38100" dir="2700000" algn="tl">
                    <a:srgbClr val="000000">
                      <a:alpha val="43137"/>
                    </a:srgbClr>
                  </a:outerShdw>
                </a:effectLst>
                <a:cs typeface="B Zar" panose="00000400000000000000" pitchFamily="2" charset="-78"/>
              </a:rPr>
              <a:t>نتایج</a:t>
            </a:r>
          </a:p>
        </p:txBody>
      </p:sp>
      <p:sp>
        <p:nvSpPr>
          <p:cNvPr id="3" name="Content Placeholder 2"/>
          <p:cNvSpPr>
            <a:spLocks noGrp="1"/>
          </p:cNvSpPr>
          <p:nvPr>
            <p:ph sz="half" idx="1"/>
          </p:nvPr>
        </p:nvSpPr>
        <p:spPr>
          <a:xfrm>
            <a:off x="408176" y="2160814"/>
            <a:ext cx="5399353" cy="3932602"/>
          </a:xfrm>
        </p:spPr>
        <p:txBody>
          <a:bodyPr>
            <a:normAutofit fontScale="92500" lnSpcReduction="10000"/>
          </a:bodyPr>
          <a:lstStyle/>
          <a:p>
            <a:pPr marL="0" indent="0" algn="r">
              <a:buNone/>
            </a:pPr>
            <a:endParaRPr lang="fa-IR" sz="2000" dirty="0">
              <a:cs typeface="B Nazanin" panose="00000400000000000000" pitchFamily="2" charset="-78"/>
            </a:endParaRPr>
          </a:p>
          <a:p>
            <a:pPr marL="0" indent="0" algn="r">
              <a:buNone/>
            </a:pPr>
            <a:r>
              <a:rPr lang="fa-IR" sz="2000" dirty="0">
                <a:cs typeface="B Nazanin" panose="00000400000000000000" pitchFamily="2" charset="-78"/>
              </a:rPr>
              <a:t>2- حضور آنزیم لیپاز: </a:t>
            </a:r>
          </a:p>
          <a:p>
            <a:pPr marL="0" indent="0" algn="r">
              <a:buNone/>
            </a:pPr>
            <a:r>
              <a:rPr lang="fa-IR" sz="2000" dirty="0">
                <a:cs typeface="B Nazanin" panose="00000400000000000000" pitchFamily="2" charset="-78"/>
              </a:rPr>
              <a:t>طبق این بررسی، باکتری مورد نظر لیپاز مثبت بوده و هم در محیط نفتی هم روغن زیتون هاله زرد رنگ، که نشان دهنده فعالیت آنزیم بود، را ایجاد کرد (شکل 4).</a:t>
            </a:r>
          </a:p>
          <a:p>
            <a:pPr marL="0" indent="0" algn="r">
              <a:buNone/>
            </a:pPr>
            <a:endParaRPr lang="fa-IR" dirty="0"/>
          </a:p>
          <a:p>
            <a:pPr marL="0" indent="0" algn="r">
              <a:buNone/>
            </a:pPr>
            <a:endParaRPr lang="fa-IR" dirty="0"/>
          </a:p>
          <a:p>
            <a:pPr marL="0" indent="0" algn="r">
              <a:buNone/>
            </a:pPr>
            <a:endParaRPr lang="en-US" sz="2000" dirty="0">
              <a:cs typeface="B Nazanin" panose="00000400000000000000" pitchFamily="2" charset="-78"/>
            </a:endParaRPr>
          </a:p>
          <a:p>
            <a:pPr marL="0" indent="0" algn="r">
              <a:buNone/>
            </a:pPr>
            <a:endParaRPr lang="en-US" sz="2000" dirty="0">
              <a:cs typeface="B Nazanin" panose="00000400000000000000" pitchFamily="2" charset="-78"/>
            </a:endParaRPr>
          </a:p>
          <a:p>
            <a:pPr marL="0" indent="0" algn="ctr">
              <a:buNone/>
            </a:pPr>
            <a:endParaRPr lang="en-US" sz="2000" dirty="0">
              <a:cs typeface="B Nazanin" panose="00000400000000000000" pitchFamily="2" charset="-78"/>
            </a:endParaRPr>
          </a:p>
          <a:p>
            <a:pPr marL="0" indent="0" algn="ctr" rtl="1">
              <a:buNone/>
            </a:pPr>
            <a:r>
              <a:rPr lang="fa-IR" dirty="0">
                <a:cs typeface="B Nazanin" panose="00000400000000000000" pitchFamily="2" charset="-78"/>
              </a:rPr>
              <a:t>شکل4: تجزیه </a:t>
            </a:r>
            <a:r>
              <a:rPr lang="fa-IR" sz="2000" dirty="0">
                <a:cs typeface="B Nazanin" panose="00000400000000000000" pitchFamily="2" charset="-78"/>
              </a:rPr>
              <a:t>نفت بر اثر عملکرد آنزیم لیپاز در باکتری جدا شده از خاک</a:t>
            </a:r>
          </a:p>
        </p:txBody>
      </p:sp>
      <p:sp>
        <p:nvSpPr>
          <p:cNvPr id="12" name="Content Placeholder 11">
            <a:extLst>
              <a:ext uri="{FF2B5EF4-FFF2-40B4-BE49-F238E27FC236}">
                <a16:creationId xmlns="" xmlns:a16="http://schemas.microsoft.com/office/drawing/2014/main" id="{BD41C736-5A06-44CE-9A53-002B700BCFB0}"/>
              </a:ext>
            </a:extLst>
          </p:cNvPr>
          <p:cNvSpPr>
            <a:spLocks noGrp="1"/>
          </p:cNvSpPr>
          <p:nvPr>
            <p:ph sz="half" idx="2"/>
          </p:nvPr>
        </p:nvSpPr>
        <p:spPr>
          <a:xfrm>
            <a:off x="6541180" y="2418515"/>
            <a:ext cx="5182734" cy="3599316"/>
          </a:xfrm>
        </p:spPr>
        <p:txBody>
          <a:bodyPr>
            <a:normAutofit fontScale="92500" lnSpcReduction="10000"/>
          </a:bodyPr>
          <a:lstStyle/>
          <a:p>
            <a:pPr marL="0" indent="0" algn="r" rtl="1">
              <a:buNone/>
            </a:pPr>
            <a:r>
              <a:rPr lang="fa-IR" dirty="0">
                <a:cs typeface="B Nazanin" panose="00000400000000000000" pitchFamily="2" charset="-78"/>
              </a:rPr>
              <a:t>1- جداسازی باکتری:</a:t>
            </a:r>
          </a:p>
          <a:p>
            <a:pPr marL="0" indent="0" algn="r" rtl="1">
              <a:buNone/>
            </a:pPr>
            <a:r>
              <a:rPr lang="fa-IR" dirty="0">
                <a:cs typeface="B Nazanin" panose="00000400000000000000" pitchFamily="2" charset="-78"/>
              </a:rPr>
              <a:t>از بین باکتری های جدا شده در محیط کشت اولیه، تنها یک باکتری در محیط حاوی </a:t>
            </a:r>
            <a:r>
              <a:rPr lang="fa-IR" dirty="0" err="1">
                <a:cs typeface="B Nazanin" panose="00000400000000000000" pitchFamily="2" charset="-78"/>
              </a:rPr>
              <a:t>نفتقابلیت</a:t>
            </a:r>
            <a:r>
              <a:rPr lang="fa-IR" dirty="0">
                <a:cs typeface="B Nazanin" panose="00000400000000000000" pitchFamily="2" charset="-78"/>
              </a:rPr>
              <a:t> زنده مانی را داشت (شکل 3).</a:t>
            </a:r>
            <a:endParaRPr lang="en-US" dirty="0"/>
          </a:p>
          <a:p>
            <a:pPr marL="0" indent="0" algn="r" rtl="1">
              <a:buNone/>
            </a:pPr>
            <a:endParaRPr lang="fa-IR" dirty="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endParaRPr lang="fa-IR" dirty="0">
              <a:cs typeface="B Nazanin" panose="00000400000000000000" pitchFamily="2" charset="-78"/>
            </a:endParaRPr>
          </a:p>
          <a:p>
            <a:pPr marL="0" indent="0" algn="r" rtl="1">
              <a:buNone/>
            </a:pPr>
            <a:r>
              <a:rPr lang="fa-IR" dirty="0">
                <a:cs typeface="B Nazanin" panose="00000400000000000000" pitchFamily="2" charset="-78"/>
              </a:rPr>
              <a:t> </a:t>
            </a:r>
            <a:r>
              <a:rPr lang="fa-IR" sz="1900" dirty="0">
                <a:cs typeface="B Nazanin" panose="00000400000000000000" pitchFamily="2" charset="-78"/>
              </a:rPr>
              <a:t>شکل3: رشد باکتری جدا شده از خاک روی محیط کشت حاوی نفت</a:t>
            </a:r>
            <a:endParaRPr lang="fa-IR" dirty="0"/>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Marker/>
                    </a14:imgEffect>
                    <a14:imgEffect>
                      <a14:colorTemperature colorTemp="5900"/>
                    </a14:imgEffect>
                  </a14:imgLayer>
                </a14:imgProps>
              </a:ext>
              <a:ext uri="{28A0092B-C50C-407E-A947-70E740481C1C}">
                <a14:useLocalDpi xmlns:a14="http://schemas.microsoft.com/office/drawing/2010/main" val="0"/>
              </a:ext>
            </a:extLst>
          </a:blip>
          <a:srcRect l="7025" t="11245" r="12551" b="16396"/>
          <a:stretch/>
        </p:blipFill>
        <p:spPr bwMode="auto">
          <a:xfrm>
            <a:off x="2318658" y="3880051"/>
            <a:ext cx="1432077" cy="152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novinrayaneh\Desktop\IMG_20191222_172015.jpg">
            <a:extLst>
              <a:ext uri="{FF2B5EF4-FFF2-40B4-BE49-F238E27FC236}">
                <a16:creationId xmlns="" xmlns:a16="http://schemas.microsoft.com/office/drawing/2014/main" id="{897A3F05-33F4-45FA-8621-971E741085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1217" y="3874844"/>
            <a:ext cx="1623957" cy="15244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12967066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نتیجه‌ 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 xmlns:a16="http://schemas.microsoft.com/office/drawing/2014/main"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000" dirty="0">
                <a:cs typeface="B Nazanin" panose="00000400000000000000" pitchFamily="2" charset="-78"/>
              </a:rPr>
              <a:t>با مطالعه برروش هاي دیگر رفع آلودگي هاي نفتي در محيط زيست و توجه به اين كه ساير روش هاي رفع آلودگی های نفتی، پر هزینه بوده، در دراز مدت اثرات زيست محيطي نامطلوبي را به جا مي گذارند، مي توان تكنولوژي "زيست پالايي"را به عنوان يكي از بهترين روش هاي رفع آلودگي هاي نفتي برای حفظ منابع محیط زیستی مطرح كرد[9</a:t>
            </a:r>
            <a:r>
              <a:rPr lang="en-US" sz="2000" dirty="0">
                <a:cs typeface="B Nazanin" panose="00000400000000000000" pitchFamily="2" charset="-78"/>
              </a:rPr>
              <a:t>[</a:t>
            </a:r>
            <a:r>
              <a:rPr lang="fa-IR" sz="2000" dirty="0">
                <a:cs typeface="B Nazanin" panose="00000400000000000000" pitchFamily="2" charset="-78"/>
              </a:rPr>
              <a:t>.</a:t>
            </a:r>
          </a:p>
          <a:p>
            <a:pPr marL="0" indent="0" algn="just" rtl="1">
              <a:buNone/>
            </a:pPr>
            <a:r>
              <a:rPr lang="fa-IR" sz="2000" dirty="0">
                <a:cs typeface="B Nazanin" panose="00000400000000000000" pitchFamily="2" charset="-78"/>
              </a:rPr>
              <a:t>در مطالعه حاضر باکتری جدا شده از خاک دشت همدان توانایی تجزیه نفت در محیط را نشان داد. همچنین عملکرد آنزیم لیپاز این باکتری در این تحقیق اثبات شد.</a:t>
            </a:r>
          </a:p>
          <a:p>
            <a:pPr marL="0" indent="0" algn="just" rtl="1">
              <a:buNone/>
            </a:pPr>
            <a:r>
              <a:rPr lang="fa-IR" sz="2000" dirty="0">
                <a:cs typeface="B Nazanin" panose="00000400000000000000" pitchFamily="2" charset="-78"/>
              </a:rPr>
              <a:t>مطالعات متعدد بر روی باکتری های تجزیه کننده نفت نشان داده است، در برخی از باکتری ها تجزیه نفت توسط باکتری با فعالیت آنزیم لیپاز مرتبط است [10، 11]. </a:t>
            </a: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173579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468</TotalTime>
  <Words>1756</Words>
  <Application>Microsoft Office PowerPoint</Application>
  <PresentationFormat>Widescreen</PresentationFormat>
  <Paragraphs>85</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B Zar</vt:lpstr>
      <vt:lpstr>Trebuchet MS</vt:lpstr>
      <vt:lpstr>B Nazanin</vt:lpstr>
      <vt:lpstr>B Titr</vt:lpstr>
      <vt:lpstr>Calibri</vt:lpstr>
      <vt:lpstr>Arial</vt:lpstr>
      <vt:lpstr>Arial Rounded MT Bold</vt:lpstr>
      <vt:lpstr>Berlin</vt:lpstr>
      <vt:lpstr>عملکرد آنزیم لیپاز بر باکتری تجزیه کننده نفت خام از دشت همدان</vt:lpstr>
      <vt:lpstr>چکیده</vt:lpstr>
      <vt:lpstr>مقدمه</vt:lpstr>
      <vt:lpstr>مقدمه</vt:lpstr>
      <vt:lpstr>فرضیه‌ ها</vt:lpstr>
      <vt:lpstr>روش‌ انجام تحقیق</vt:lpstr>
      <vt:lpstr>روش‌ انجام تحقیق</vt:lpstr>
      <vt:lpstr>نتایج</vt:lpstr>
      <vt:lpstr>بحث و نتیجه‌ گیری</vt:lpstr>
      <vt:lpstr>تقدیر و تشکر</vt:lpstr>
      <vt:lpstr>منابع</vt:lpstr>
      <vt:lpstr>منابع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Manouchehr</cp:lastModifiedBy>
  <cp:revision>116</cp:revision>
  <dcterms:created xsi:type="dcterms:W3CDTF">2020-11-15T07:43:14Z</dcterms:created>
  <dcterms:modified xsi:type="dcterms:W3CDTF">2020-12-05T09:55:52Z</dcterms:modified>
</cp:coreProperties>
</file>