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23" r:id="rId1"/>
  </p:sldMasterIdLst>
  <p:notesMasterIdLst>
    <p:notesMasterId r:id="rId11"/>
  </p:notesMasterIdLst>
  <p:sldIdLst>
    <p:sldId id="256" r:id="rId2"/>
    <p:sldId id="258" r:id="rId3"/>
    <p:sldId id="257" r:id="rId4"/>
    <p:sldId id="259" r:id="rId5"/>
    <p:sldId id="262" r:id="rId6"/>
    <p:sldId id="263" r:id="rId7"/>
    <p:sldId id="264" r:id="rId8"/>
    <p:sldId id="260" r:id="rId9"/>
    <p:sldId id="261" r:id="rId10"/>
  </p:sldIdLst>
  <p:sldSz cx="12192000" cy="6858000"/>
  <p:notesSz cx="6858000" cy="9144000"/>
  <p:embeddedFontLst>
    <p:embeddedFont>
      <p:font typeface="Trebuchet MS" panose="020B0603020202020204" pitchFamily="34" charset="0"/>
      <p:regular r:id="rId12"/>
      <p:bold r:id="rId13"/>
      <p:italic r:id="rId14"/>
      <p:boldItalic r:id="rId15"/>
    </p:embeddedFont>
    <p:embeddedFont>
      <p:font typeface="B Zar" panose="00000400000000000000" pitchFamily="2" charset="-78"/>
      <p:regular r:id="rId16"/>
      <p:bold r:id="rId17"/>
    </p:embeddedFont>
    <p:embeddedFont>
      <p:font typeface="Calibri" panose="020F0502020204030204" pitchFamily="34" charset="0"/>
      <p:regular r:id="rId18"/>
      <p:bold r:id="rId19"/>
      <p:italic r:id="rId20"/>
      <p:boldItalic r:id="rId21"/>
    </p:embeddedFont>
    <p:embeddedFont>
      <p:font typeface="B Nazanin" panose="00000400000000000000" pitchFamily="2" charset="-78"/>
      <p:regular r:id="rId22"/>
      <p:bold r:id="rId23"/>
    </p:embeddedFont>
    <p:embeddedFont>
      <p:font typeface="Arial Rounded MT Bold" panose="020F0704030504030204" pitchFamily="34" charset="0"/>
      <p:regular r:id="rId24"/>
    </p:embeddedFont>
  </p:embeddedFontLst>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84EE17-7F80-4A3C-99C4-330F4864B418}"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DD427-F871-4E49-89D3-6FE69923B566}" type="slidenum">
              <a:rPr lang="en-US" smtClean="0"/>
              <a:t>‹#›</a:t>
            </a:fld>
            <a:endParaRPr lang="en-US"/>
          </a:p>
        </p:txBody>
      </p:sp>
    </p:spTree>
    <p:extLst>
      <p:ext uri="{BB962C8B-B14F-4D97-AF65-F5344CB8AC3E}">
        <p14:creationId xmlns:p14="http://schemas.microsoft.com/office/powerpoint/2010/main" val="58030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1</a:t>
            </a:fld>
            <a:endParaRPr lang="en-US"/>
          </a:p>
        </p:txBody>
      </p:sp>
    </p:spTree>
    <p:extLst>
      <p:ext uri="{BB962C8B-B14F-4D97-AF65-F5344CB8AC3E}">
        <p14:creationId xmlns:p14="http://schemas.microsoft.com/office/powerpoint/2010/main" val="2267801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2</a:t>
            </a:fld>
            <a:endParaRPr lang="en-US"/>
          </a:p>
        </p:txBody>
      </p:sp>
    </p:spTree>
    <p:extLst>
      <p:ext uri="{BB962C8B-B14F-4D97-AF65-F5344CB8AC3E}">
        <p14:creationId xmlns:p14="http://schemas.microsoft.com/office/powerpoint/2010/main" val="269224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3</a:t>
            </a:fld>
            <a:endParaRPr lang="en-US"/>
          </a:p>
        </p:txBody>
      </p:sp>
    </p:spTree>
    <p:extLst>
      <p:ext uri="{BB962C8B-B14F-4D97-AF65-F5344CB8AC3E}">
        <p14:creationId xmlns:p14="http://schemas.microsoft.com/office/powerpoint/2010/main" val="402299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4</a:t>
            </a:fld>
            <a:endParaRPr lang="en-US"/>
          </a:p>
        </p:txBody>
      </p:sp>
    </p:spTree>
    <p:extLst>
      <p:ext uri="{BB962C8B-B14F-4D97-AF65-F5344CB8AC3E}">
        <p14:creationId xmlns:p14="http://schemas.microsoft.com/office/powerpoint/2010/main" val="258165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5</a:t>
            </a:fld>
            <a:endParaRPr lang="en-US"/>
          </a:p>
        </p:txBody>
      </p:sp>
    </p:spTree>
    <p:extLst>
      <p:ext uri="{BB962C8B-B14F-4D97-AF65-F5344CB8AC3E}">
        <p14:creationId xmlns:p14="http://schemas.microsoft.com/office/powerpoint/2010/main" val="425861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6</a:t>
            </a:fld>
            <a:endParaRPr lang="en-US"/>
          </a:p>
        </p:txBody>
      </p:sp>
    </p:spTree>
    <p:extLst>
      <p:ext uri="{BB962C8B-B14F-4D97-AF65-F5344CB8AC3E}">
        <p14:creationId xmlns:p14="http://schemas.microsoft.com/office/powerpoint/2010/main" val="156997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8</a:t>
            </a:fld>
            <a:endParaRPr lang="en-US"/>
          </a:p>
        </p:txBody>
      </p:sp>
    </p:spTree>
    <p:extLst>
      <p:ext uri="{BB962C8B-B14F-4D97-AF65-F5344CB8AC3E}">
        <p14:creationId xmlns:p14="http://schemas.microsoft.com/office/powerpoint/2010/main" val="256212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0DD427-F871-4E49-89D3-6FE69923B566}" type="slidenum">
              <a:rPr lang="en-US" smtClean="0"/>
              <a:t>9</a:t>
            </a:fld>
            <a:endParaRPr lang="en-US"/>
          </a:p>
        </p:txBody>
      </p:sp>
    </p:spTree>
    <p:extLst>
      <p:ext uri="{BB962C8B-B14F-4D97-AF65-F5344CB8AC3E}">
        <p14:creationId xmlns:p14="http://schemas.microsoft.com/office/powerpoint/2010/main" val="315591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9362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69164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56326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72551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64169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641477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96CB90-7519-4060-AACF-E6C7D66C390D}"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382663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59746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F396CB90-7519-4060-AACF-E6C7D66C390D}" type="datetimeFigureOut">
              <a:rPr lang="en-US" smtClean="0"/>
              <a:t>12/8/2020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398486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6CB90-7519-4060-AACF-E6C7D66C390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352817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96CB90-7519-4060-AACF-E6C7D66C390D}"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99355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96CB90-7519-4060-AACF-E6C7D66C390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48363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96CB90-7519-4060-AACF-E6C7D66C390D}"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5705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96CB90-7519-4060-AACF-E6C7D66C390D}"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87690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96CB90-7519-4060-AACF-E6C7D66C390D}"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91870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130305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96CB90-7519-4060-AACF-E6C7D66C390D}"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6CF349-3E2A-4573-841B-8253F6BAC169}" type="slidenum">
              <a:rPr lang="en-US" smtClean="0"/>
              <a:t>‹#›</a:t>
            </a:fld>
            <a:endParaRPr lang="en-US"/>
          </a:p>
        </p:txBody>
      </p:sp>
    </p:spTree>
    <p:extLst>
      <p:ext uri="{BB962C8B-B14F-4D97-AF65-F5344CB8AC3E}">
        <p14:creationId xmlns:p14="http://schemas.microsoft.com/office/powerpoint/2010/main" val="24295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96CB90-7519-4060-AACF-E6C7D66C390D}" type="datetimeFigureOut">
              <a:rPr lang="en-US" smtClean="0"/>
              <a:t>12/8/2020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6CF349-3E2A-4573-841B-8253F6BAC169}" type="slidenum">
              <a:rPr lang="en-US" smtClean="0"/>
              <a:t>‹#›</a:t>
            </a:fld>
            <a:endParaRPr lang="en-US"/>
          </a:p>
        </p:txBody>
      </p:sp>
    </p:spTree>
    <p:extLst>
      <p:ext uri="{BB962C8B-B14F-4D97-AF65-F5344CB8AC3E}">
        <p14:creationId xmlns:p14="http://schemas.microsoft.com/office/powerpoint/2010/main" val="1450388822"/>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80C37-076B-46AE-AD2F-2EA9B508B72E}"/>
              </a:ext>
            </a:extLst>
          </p:cNvPr>
          <p:cNvSpPr>
            <a:spLocks noGrp="1"/>
          </p:cNvSpPr>
          <p:nvPr>
            <p:ph type="ctrTitle"/>
          </p:nvPr>
        </p:nvSpPr>
        <p:spPr>
          <a:xfrm>
            <a:off x="105103" y="3552497"/>
            <a:ext cx="8708843" cy="689943"/>
          </a:xfrm>
        </p:spPr>
        <p:txBody>
          <a:bodyPr>
            <a:normAutofit fontScale="90000"/>
          </a:bodyPr>
          <a:lstStyle/>
          <a:p>
            <a:pPr algn="just" rtl="1"/>
            <a:r>
              <a:rPr lang="fa-IR" sz="4400" b="1" dirty="0">
                <a:solidFill>
                  <a:srgbClr val="FFFF00"/>
                </a:solidFill>
                <a:cs typeface="B Nazanin" panose="00000400000000000000" pitchFamily="2" charset="-78"/>
              </a:rPr>
              <a:t>اثر تغییر رزلوشن تصویر در کاهش بار‌محاسباتی یادگیری عمیق به منظور قطعه‌بندی تصویر حاوی گوجه‌فرنگی روی بوته </a:t>
            </a:r>
            <a:endParaRPr lang="en-US" sz="4400" b="1" dirty="0">
              <a:solidFill>
                <a:srgbClr val="FFFF00"/>
              </a:solidFill>
              <a:cs typeface="B Nazanin" panose="00000400000000000000" pitchFamily="2" charset="-78"/>
            </a:endParaRPr>
          </a:p>
        </p:txBody>
      </p:sp>
      <p:sp>
        <p:nvSpPr>
          <p:cNvPr id="3" name="Subtitle 2">
            <a:extLst>
              <a:ext uri="{FF2B5EF4-FFF2-40B4-BE49-F238E27FC236}">
                <a16:creationId xmlns:a16="http://schemas.microsoft.com/office/drawing/2014/main" xmlns="" id="{F1274B40-854A-4A80-BBAD-623C137424D1}"/>
              </a:ext>
            </a:extLst>
          </p:cNvPr>
          <p:cNvSpPr>
            <a:spLocks noGrp="1"/>
          </p:cNvSpPr>
          <p:nvPr>
            <p:ph type="subTitle" idx="1"/>
          </p:nvPr>
        </p:nvSpPr>
        <p:spPr>
          <a:xfrm>
            <a:off x="798786" y="4357334"/>
            <a:ext cx="7920689" cy="1117687"/>
          </a:xfrm>
        </p:spPr>
        <p:txBody>
          <a:bodyPr>
            <a:noAutofit/>
          </a:bodyPr>
          <a:lstStyle/>
          <a:p>
            <a:pPr algn="just" rtl="1"/>
            <a:r>
              <a:rPr lang="fa-IR" sz="3600" b="1" dirty="0">
                <a:solidFill>
                  <a:srgbClr val="FFFF00"/>
                </a:solidFill>
                <a:cs typeface="B Nazanin" panose="00000400000000000000" pitchFamily="2" charset="-78"/>
              </a:rPr>
              <a:t>مهدی </a:t>
            </a:r>
            <a:r>
              <a:rPr lang="fa-IR" sz="3600" b="1" smtClean="0">
                <a:solidFill>
                  <a:srgbClr val="FFFF00"/>
                </a:solidFill>
                <a:cs typeface="B Nazanin" panose="00000400000000000000" pitchFamily="2" charset="-78"/>
              </a:rPr>
              <a:t>خانی *</a:t>
            </a:r>
            <a:endParaRPr lang="fa-IR" sz="3600" b="1" dirty="0" smtClean="0">
              <a:solidFill>
                <a:srgbClr val="FFFF00"/>
              </a:solidFill>
              <a:cs typeface="B Nazanin" panose="00000400000000000000" pitchFamily="2" charset="-78"/>
            </a:endParaRPr>
          </a:p>
          <a:p>
            <a:pPr algn="just" rtl="1"/>
            <a:r>
              <a:rPr lang="fa-IR" sz="3600" b="1" dirty="0" smtClean="0">
                <a:solidFill>
                  <a:srgbClr val="FFFF00"/>
                </a:solidFill>
                <a:cs typeface="B Nazanin" panose="00000400000000000000" pitchFamily="2" charset="-78"/>
              </a:rPr>
              <a:t>دکتر جعفر امیری پریان</a:t>
            </a:r>
          </a:p>
          <a:p>
            <a:pPr algn="just" rtl="1"/>
            <a:r>
              <a:rPr lang="fa-IR" sz="3600" b="1" dirty="0" smtClean="0">
                <a:solidFill>
                  <a:srgbClr val="FFFF00"/>
                </a:solidFill>
                <a:cs typeface="B Nazanin" panose="00000400000000000000" pitchFamily="2" charset="-78"/>
              </a:rPr>
              <a:t>دکتر حسین باقرپور</a:t>
            </a:r>
          </a:p>
        </p:txBody>
      </p:sp>
      <p:sp>
        <p:nvSpPr>
          <p:cNvPr id="13" name="TextBox 12">
            <a:extLst>
              <a:ext uri="{FF2B5EF4-FFF2-40B4-BE49-F238E27FC236}">
                <a16:creationId xmlns:a16="http://schemas.microsoft.com/office/drawing/2014/main" xmlns="" id="{02AD0DFD-457D-4A68-9595-602EA6599C5E}"/>
              </a:ext>
            </a:extLst>
          </p:cNvPr>
          <p:cNvSpPr txBox="1"/>
          <p:nvPr/>
        </p:nvSpPr>
        <p:spPr>
          <a:xfrm>
            <a:off x="9091448" y="2730634"/>
            <a:ext cx="2974428" cy="1200329"/>
          </a:xfrm>
          <a:prstGeom prst="rect">
            <a:avLst/>
          </a:prstGeom>
          <a:noFill/>
        </p:spPr>
        <p:txBody>
          <a:bodyPr wrap="square" rtlCol="0">
            <a:spAutoFit/>
          </a:bodyPr>
          <a:lstStyle/>
          <a:p>
            <a:pPr algn="r" rtl="1"/>
            <a:r>
              <a:rPr lang="fa-IR" sz="2400" dirty="0">
                <a:solidFill>
                  <a:srgbClr val="FFFF00"/>
                </a:solidFill>
                <a:cs typeface="B Nazanin" panose="00000400000000000000" pitchFamily="2" charset="-78"/>
              </a:rPr>
              <a:t>گروه </a:t>
            </a:r>
            <a:r>
              <a:rPr lang="fa-IR" sz="2400" dirty="0" smtClean="0">
                <a:solidFill>
                  <a:srgbClr val="FFFF00"/>
                </a:solidFill>
                <a:cs typeface="B Nazanin" panose="00000400000000000000" pitchFamily="2" charset="-78"/>
              </a:rPr>
              <a:t>آموزشی</a:t>
            </a:r>
            <a:r>
              <a:rPr lang="fa-IR" sz="2000" dirty="0" smtClean="0">
                <a:solidFill>
                  <a:srgbClr val="FFFF00"/>
                </a:solidFill>
                <a:cs typeface="B Nazanin" panose="00000400000000000000" pitchFamily="2" charset="-78"/>
              </a:rPr>
              <a:t>:</a:t>
            </a:r>
            <a:r>
              <a:rPr lang="fa-IR" sz="2400" dirty="0" smtClean="0">
                <a:solidFill>
                  <a:srgbClr val="FFFF00"/>
                </a:solidFill>
                <a:cs typeface="B Nazanin" panose="00000400000000000000" pitchFamily="2" charset="-78"/>
              </a:rPr>
              <a:t> بیوسیستم</a:t>
            </a:r>
            <a:r>
              <a:rPr lang="fa-IR" sz="2400" dirty="0">
                <a:solidFill>
                  <a:srgbClr val="FFFF00"/>
                </a:solidFill>
                <a:cs typeface="B Nazanin" panose="00000400000000000000" pitchFamily="2" charset="-78"/>
              </a:rPr>
              <a:t/>
            </a:r>
            <a:br>
              <a:rPr lang="fa-IR" sz="2400" dirty="0">
                <a:solidFill>
                  <a:srgbClr val="FFFF00"/>
                </a:solidFill>
                <a:cs typeface="B Nazanin" panose="00000400000000000000" pitchFamily="2" charset="-78"/>
              </a:rPr>
            </a:br>
            <a:r>
              <a:rPr lang="fa-IR" sz="2400" dirty="0">
                <a:solidFill>
                  <a:srgbClr val="FFFF00"/>
                </a:solidFill>
                <a:cs typeface="B Nazanin" panose="00000400000000000000" pitchFamily="2" charset="-78"/>
              </a:rPr>
              <a:t> </a:t>
            </a:r>
            <a:r>
              <a:rPr lang="fa-IR" sz="2400" dirty="0" smtClean="0">
                <a:solidFill>
                  <a:srgbClr val="FFFF00"/>
                </a:solidFill>
                <a:cs typeface="B Nazanin" panose="00000400000000000000" pitchFamily="2" charset="-78"/>
              </a:rPr>
              <a:t>دانشکده: کشاورزی</a:t>
            </a:r>
            <a:r>
              <a:rPr lang="fa-IR" sz="2400" dirty="0">
                <a:solidFill>
                  <a:srgbClr val="FFFF00"/>
                </a:solidFill>
                <a:cs typeface="B Nazanin" panose="00000400000000000000" pitchFamily="2" charset="-78"/>
              </a:rPr>
              <a:t/>
            </a:r>
            <a:br>
              <a:rPr lang="fa-IR" sz="2400" dirty="0">
                <a:solidFill>
                  <a:srgbClr val="FFFF00"/>
                </a:solidFill>
                <a:cs typeface="B Nazanin" panose="00000400000000000000" pitchFamily="2" charset="-78"/>
              </a:rPr>
            </a:br>
            <a:r>
              <a:rPr lang="fa-IR" sz="2400" dirty="0">
                <a:solidFill>
                  <a:srgbClr val="FFFF00"/>
                </a:solidFill>
                <a:cs typeface="B Nazanin" panose="00000400000000000000" pitchFamily="2" charset="-78"/>
              </a:rPr>
              <a:t> دانشگاه بوعلی‌سینا، </a:t>
            </a:r>
            <a:r>
              <a:rPr lang="fa-IR" sz="2400" dirty="0" smtClean="0">
                <a:solidFill>
                  <a:srgbClr val="FFFF00"/>
                </a:solidFill>
                <a:cs typeface="B Nazanin" panose="00000400000000000000" pitchFamily="2" charset="-78"/>
              </a:rPr>
              <a:t>همدان</a:t>
            </a:r>
            <a:endParaRPr lang="en-US" sz="2400" dirty="0">
              <a:solidFill>
                <a:srgbClr val="FFFF00"/>
              </a:solidFill>
              <a:cs typeface="B Nazanin" panose="00000400000000000000" pitchFamily="2" charset="-78"/>
            </a:endParaRPr>
          </a:p>
        </p:txBody>
      </p:sp>
      <p:sp>
        <p:nvSpPr>
          <p:cNvPr id="14" name="TextBox 13">
            <a:extLst>
              <a:ext uri="{FF2B5EF4-FFF2-40B4-BE49-F238E27FC236}">
                <a16:creationId xmlns:a16="http://schemas.microsoft.com/office/drawing/2014/main" xmlns="" id="{E2FD5A40-0FFD-473C-AC41-AF223B157677}"/>
              </a:ext>
            </a:extLst>
          </p:cNvPr>
          <p:cNvSpPr txBox="1"/>
          <p:nvPr/>
        </p:nvSpPr>
        <p:spPr>
          <a:xfrm>
            <a:off x="1920490" y="6245066"/>
            <a:ext cx="9924180" cy="338554"/>
          </a:xfrm>
          <a:prstGeom prst="rect">
            <a:avLst/>
          </a:prstGeom>
          <a:noFill/>
        </p:spPr>
        <p:txBody>
          <a:bodyPr wrap="square" rtlCol="0">
            <a:spAutoFit/>
          </a:bodyPr>
          <a:lstStyle/>
          <a:p>
            <a:pPr algn="r" rtl="1"/>
            <a:r>
              <a:rPr lang="fa-IR" sz="1600" dirty="0">
                <a:solidFill>
                  <a:srgbClr val="FFFF00"/>
                </a:solidFill>
                <a:latin typeface="Arial Rounded MT Bold" panose="020F0704030504030204" pitchFamily="34" charset="0"/>
              </a:rPr>
              <a:t>ایمیل </a:t>
            </a:r>
            <a:r>
              <a:rPr lang="fa-IR" sz="1600" dirty="0" smtClean="0">
                <a:solidFill>
                  <a:srgbClr val="FFFF00"/>
                </a:solidFill>
                <a:latin typeface="Arial Rounded MT Bold" panose="020F0704030504030204" pitchFamily="34" charset="0"/>
              </a:rPr>
              <a:t>نویسنده: </a:t>
            </a:r>
            <a:r>
              <a:rPr lang="en-US" sz="1600" dirty="0" smtClean="0">
                <a:solidFill>
                  <a:srgbClr val="FFFF00"/>
                </a:solidFill>
                <a:latin typeface="Arial Rounded MT Bold" panose="020F0704030504030204" pitchFamily="34" charset="0"/>
              </a:rPr>
              <a:t>mahdikhani9184972631@gmail.com</a:t>
            </a:r>
            <a:endParaRPr lang="en-US" sz="1600" dirty="0">
              <a:solidFill>
                <a:srgbClr val="FFFF00"/>
              </a:solidFill>
              <a:latin typeface="Arial Rounded MT Bold" panose="020F0704030504030204" pitchFamily="34" charset="0"/>
            </a:endParaRPr>
          </a:p>
        </p:txBody>
      </p:sp>
      <p:pic>
        <p:nvPicPr>
          <p:cNvPr id="21" name="Picture 20">
            <a:extLst>
              <a:ext uri="{FF2B5EF4-FFF2-40B4-BE49-F238E27FC236}">
                <a16:creationId xmlns:a16="http://schemas.microsoft.com/office/drawing/2014/main" xmlns="" id="{3033B143-BBFB-4D7E-A1DD-E12A3ABA4528}"/>
              </a:ext>
            </a:extLst>
          </p:cNvPr>
          <p:cNvPicPr>
            <a:picLocks noChangeAspect="1"/>
          </p:cNvPicPr>
          <p:nvPr/>
        </p:nvPicPr>
        <p:blipFill rotWithShape="1">
          <a:blip r:embed="rId3">
            <a:extLst>
              <a:ext uri="{28A0092B-C50C-407E-A947-70E740481C1C}">
                <a14:useLocalDpi xmlns:a14="http://schemas.microsoft.com/office/drawing/2010/main" val="0"/>
              </a:ext>
            </a:extLst>
          </a:blip>
          <a:srcRect l="21315" r="27240"/>
          <a:stretch/>
        </p:blipFill>
        <p:spPr>
          <a:xfrm>
            <a:off x="249834" y="152864"/>
            <a:ext cx="2424531" cy="2356420"/>
          </a:xfrm>
          <a:prstGeom prst="rect">
            <a:avLst/>
          </a:prstGeom>
        </p:spPr>
      </p:pic>
      <p:pic>
        <p:nvPicPr>
          <p:cNvPr id="8" name="Picture 7"/>
          <p:cNvPicPr>
            <a:picLocks noChangeAspect="1"/>
          </p:cNvPicPr>
          <p:nvPr/>
        </p:nvPicPr>
        <p:blipFill>
          <a:blip r:embed="rId4"/>
          <a:stretch>
            <a:fillRect/>
          </a:stretch>
        </p:blipFill>
        <p:spPr>
          <a:xfrm>
            <a:off x="10682208" y="109507"/>
            <a:ext cx="1286367" cy="2188654"/>
          </a:xfrm>
          <a:prstGeom prst="rect">
            <a:avLst/>
          </a:prstGeom>
        </p:spPr>
      </p:pic>
    </p:spTree>
    <p:extLst>
      <p:ext uri="{BB962C8B-B14F-4D97-AF65-F5344CB8AC3E}">
        <p14:creationId xmlns:p14="http://schemas.microsoft.com/office/powerpoint/2010/main" val="225810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999663"/>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چکیده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112579"/>
            <a:ext cx="11621386" cy="3815256"/>
          </a:xfrm>
        </p:spPr>
        <p:txBody>
          <a:bodyPr>
            <a:noAutofit/>
          </a:bodyPr>
          <a:lstStyle/>
          <a:p>
            <a:pPr marL="0" indent="0" algn="just" rtl="1">
              <a:buNone/>
            </a:pPr>
            <a:r>
              <a:rPr lang="fa-IR" sz="2800" dirty="0">
                <a:solidFill>
                  <a:srgbClr val="FFFF00"/>
                </a:solidFill>
                <a:cs typeface="B Nazanin" panose="00000400000000000000" pitchFamily="2" charset="-78"/>
              </a:rPr>
              <a:t>علی‌رغم توسعه‌ی سریع رباتیک کشاورزی، عدم دسترسی به شناسایی خودکار محصول و برداشت دقیق آن، باعث محدود شدن کاربرد‌ تجاری ربات‌های برداشت </a:t>
            </a:r>
            <a:r>
              <a:rPr lang="fa-IR" sz="2800" dirty="0" smtClean="0">
                <a:solidFill>
                  <a:srgbClr val="FFFF00"/>
                </a:solidFill>
                <a:cs typeface="B Nazanin" panose="00000400000000000000" pitchFamily="2" charset="-78"/>
              </a:rPr>
              <a:t>می‌شود. یکی </a:t>
            </a:r>
            <a:r>
              <a:rPr lang="fa-IR" sz="2800" dirty="0">
                <a:solidFill>
                  <a:srgbClr val="FFFF00"/>
                </a:solidFill>
                <a:cs typeface="B Nazanin" panose="00000400000000000000" pitchFamily="2" charset="-78"/>
              </a:rPr>
              <a:t>از معضلاتی که در زمینه بینایی ماشین به شناسایی خودکار محصول دامن می‌زند، زمان‌بر بودن پروسه‌ی شناسایی محصول در ربات‌های برداشت محصول و همچنین سامانه‌های سورتینگ محصولات کشاورزی است. افزایش زمان پردازش تصویر در این سامانه‌ها منجر به افزایش بارمحاسباتی و در نتیجه کاهش عملکرد و همچنین محدودیت کاربری تجاری این سامانه‌ها می‌شود. از طرف دیگر وجود بار محاسباتی بالا، افزایش هزینه‌های مالی مربوط به استفاده از پردازنده‌هایی با توان محاسباتی زیاد را در پی خواهد داشت. </a:t>
            </a:r>
            <a:r>
              <a:rPr lang="fa-IR" sz="2800" dirty="0" smtClean="0">
                <a:solidFill>
                  <a:srgbClr val="FFFF00"/>
                </a:solidFill>
                <a:cs typeface="B Nazanin" panose="00000400000000000000" pitchFamily="2" charset="-78"/>
              </a:rPr>
              <a:t>در </a:t>
            </a:r>
            <a:r>
              <a:rPr lang="fa-IR" sz="2800" dirty="0">
                <a:solidFill>
                  <a:srgbClr val="FFFF00"/>
                </a:solidFill>
                <a:cs typeface="B Nazanin" panose="00000400000000000000" pitchFamily="2" charset="-78"/>
              </a:rPr>
              <a:t>این تحقیق به منظور کاهش بار محاسباتی پردازش تصویرگوجه‌فرنگی، استفاده از الگوریتم‌های یادگیری عمیق خاصی با محوریت کاهش وضوح تصویر مورد تحقیق قرار خواهد گرفت.</a:t>
            </a:r>
            <a:endParaRPr lang="en-US" sz="2800" dirty="0">
              <a:solidFill>
                <a:srgbClr val="FFFF00"/>
              </a:solidFill>
              <a:cs typeface="B Nazanin" panose="00000400000000000000" pitchFamily="2" charset="-78"/>
            </a:endParaRPr>
          </a:p>
        </p:txBody>
      </p:sp>
      <p:sp>
        <p:nvSpPr>
          <p:cNvPr id="4" name="TextBox 3">
            <a:extLst>
              <a:ext uri="{FF2B5EF4-FFF2-40B4-BE49-F238E27FC236}">
                <a16:creationId xmlns:a16="http://schemas.microsoft.com/office/drawing/2014/main" xmlns="" id="{E87A4854-0A80-4A8B-A01B-5138B997FC58}"/>
              </a:ext>
            </a:extLst>
          </p:cNvPr>
          <p:cNvSpPr txBox="1"/>
          <p:nvPr/>
        </p:nvSpPr>
        <p:spPr>
          <a:xfrm>
            <a:off x="318974" y="6228754"/>
            <a:ext cx="11674549" cy="523220"/>
          </a:xfrm>
          <a:prstGeom prst="rect">
            <a:avLst/>
          </a:prstGeom>
          <a:noFill/>
        </p:spPr>
        <p:txBody>
          <a:bodyPr wrap="square" rtlCol="0">
            <a:spAutoFit/>
          </a:bodyPr>
          <a:lstStyle/>
          <a:p>
            <a:pPr algn="just" rtl="1"/>
            <a:r>
              <a:rPr lang="fa-IR" sz="2800" dirty="0">
                <a:solidFill>
                  <a:srgbClr val="FFFF00"/>
                </a:solidFill>
                <a:cs typeface="B Nazanin" panose="00000400000000000000" pitchFamily="2" charset="-78"/>
              </a:rPr>
              <a:t>کلمات کلیدی: </a:t>
            </a:r>
            <a:r>
              <a:rPr lang="fa-IR" sz="2800" dirty="0" smtClean="0">
                <a:solidFill>
                  <a:srgbClr val="FFFF00"/>
                </a:solidFill>
                <a:cs typeface="B Nazanin" panose="00000400000000000000" pitchFamily="2" charset="-78"/>
              </a:rPr>
              <a:t>-کاهش بار محاسباتی، رزلوشن تصویر، قطعه بندی تصویر، گوجه فرنگی</a:t>
            </a:r>
            <a:endParaRPr lang="en-US" sz="2800" dirty="0">
              <a:solidFill>
                <a:srgbClr val="FFFF00"/>
              </a:solidFill>
              <a:cs typeface="B Nazanin" panose="00000400000000000000" pitchFamily="2" charset="-78"/>
            </a:endParaRPr>
          </a:p>
        </p:txBody>
      </p:sp>
      <p:pic>
        <p:nvPicPr>
          <p:cNvPr id="6" name="Picture 5"/>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536666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مقدمه</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414182" y="2305342"/>
            <a:ext cx="11621386" cy="4389748"/>
          </a:xfrm>
        </p:spPr>
        <p:txBody>
          <a:bodyPr>
            <a:normAutofit fontScale="92500" lnSpcReduction="10000"/>
          </a:bodyPr>
          <a:lstStyle/>
          <a:p>
            <a:pPr marL="0" indent="0" algn="just" rtl="1">
              <a:buNone/>
            </a:pPr>
            <a:r>
              <a:rPr lang="fa-IR" sz="3000" dirty="0">
                <a:solidFill>
                  <a:srgbClr val="FFFF00"/>
                </a:solidFill>
                <a:cs typeface="B Nazanin" panose="00000400000000000000" pitchFamily="2" charset="-78"/>
              </a:rPr>
              <a:t>با توجه به پیشرفت‌های انجام گرفته در سال‌های اخیر، روش‌های مبتنی بر شبکه‌های عصبی عمیق توانسته‌اند در مشکلات مختلف بینایی رایانه‌ای عملکرد عالی داشته باشند. در برخی از کار‌ها مانند شناسایی تصویر، رویکرد‌های مبتنی بر شبکه‌های عصبی حتی توانسته‌اند از عملکرد انسان پیشی بگیرند. از طرف دیگر در کار‌های عملی، ما اغلب با تصاویر کم کیفیت واجه هستیم که تحت تاثیر عواملی مانند رزلوشن پایین، وجود نویز یا دامنه دینامیکی کوچک قرار دارند (کزیارسکی و همکاران، 2018 ).</a:t>
            </a:r>
          </a:p>
          <a:p>
            <a:pPr marL="0" indent="0" algn="just" rtl="1">
              <a:buNone/>
            </a:pPr>
            <a:r>
              <a:rPr lang="fa-IR" sz="3000" dirty="0">
                <a:solidFill>
                  <a:srgbClr val="FFFF00"/>
                </a:solidFill>
                <a:cs typeface="B Nazanin" panose="00000400000000000000" pitchFamily="2" charset="-78"/>
              </a:rPr>
              <a:t>بسیاری از افراد بر این باورند که صحت طبقه‌بندی و شناسایی در تصاویر، با افزایش رزلوشن روند صعودی خواهد یافت. مانند تحقیقی که توسط کزیارسکی به روی اثر رزلوشن پایین تصویر در شناسایی تصاویر در شبکه عصبی عمیق انجام گرفت. در این تحقیق که به روی تصاویر متعددی با موضوعات مختلف صورت گرفت، چنین نتیجه گیری شد که هر گونه کاهش رزلوشن تصویر منجر به کاهش صحت شناسایی تصویر در شبکه عصبی عمیق می‌شود (کزیارسکی و همکاران، 2018 ). با این حال نتایج تحقیقات زیادی بیانگر وجود رزلوشن بهینه در فرآیند قطعه‌بندی و طبقه بندی تصویر می‌باشد. منظور از رزلوشن بهینه، وضوحی است که در آن بیش‌ترین صحت قطعه‌بندی یا طبقه‌بندی و کمترین زمان پردازش اتفاق می‌افتد.</a:t>
            </a: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52171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روش‌ انجام تحقیق</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algn="just" rtl="1">
              <a:buNone/>
            </a:pPr>
            <a:r>
              <a:rPr lang="fa-IR" sz="2800" dirty="0">
                <a:solidFill>
                  <a:srgbClr val="FFFF00"/>
                </a:solidFill>
                <a:cs typeface="B Nazanin" panose="00000400000000000000" pitchFamily="2" charset="-78"/>
              </a:rPr>
              <a:t>در ابتدا باید تصاویری از گوجه‌فرنگی به روی بوته در رزلوشن‌های مختلف تهیه شود. سپس این تصاویر به کمک الگوریتم‌های در دست طراحی به منظور قطعه‌بندی آن‌ها، مورد پردازش قرار گرفته و پارامتر‌هایی مانند صحت و زمان قطعه‌بندی مربوط به هر یک از رزلوشن‌ها اندازه‌گیری می‌شود. در پایان رزلوشنی که بهترین صحت قطعه‌بندی و زمان پردازش را داشته، یافت می‌شود.</a:t>
            </a:r>
            <a:endParaRPr lang="en-US" sz="2800" dirty="0">
              <a:solidFill>
                <a:srgbClr val="FFFF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934572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فرضیه‌ها</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252248" y="2315852"/>
            <a:ext cx="11613687" cy="4191518"/>
          </a:xfrm>
        </p:spPr>
        <p:txBody>
          <a:bodyPr>
            <a:normAutofit/>
          </a:bodyPr>
          <a:lstStyle/>
          <a:p>
            <a:pPr marL="0" indent="0" algn="just" rtl="1">
              <a:buNone/>
            </a:pPr>
            <a:r>
              <a:rPr lang="fa-IR" sz="2800" dirty="0">
                <a:solidFill>
                  <a:srgbClr val="FFFF00"/>
                </a:solidFill>
                <a:cs typeface="B Nazanin" panose="00000400000000000000" pitchFamily="2" charset="-78"/>
              </a:rPr>
              <a:t>1-  رزلوشن بهینه‌ای وجود دارد که در آن بیش‌ترین صحت قطعه‌بندی و کمترین زمان پردازش تصاویر محصول گوجه‌فرنگی بدست آید.</a:t>
            </a:r>
          </a:p>
          <a:p>
            <a:pPr marL="0" indent="0" algn="just" rtl="1">
              <a:buNone/>
            </a:pPr>
            <a:r>
              <a:rPr lang="fa-IR" sz="2800" dirty="0">
                <a:solidFill>
                  <a:srgbClr val="FFFF00"/>
                </a:solidFill>
                <a:cs typeface="B Nazanin" panose="00000400000000000000" pitchFamily="2" charset="-78"/>
              </a:rPr>
              <a:t>2- امکان قطعه‌بندی تصاویر حاوی محصول گوجه‌فرنگی در زمان متناسب با سرعت پیشروی رباتهای برخط وجود دارد. </a:t>
            </a:r>
            <a:endParaRPr lang="en-US" sz="2800" dirty="0">
              <a:solidFill>
                <a:srgbClr val="FFFF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896107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بحث و </a:t>
            </a:r>
            <a:r>
              <a:rPr lang="fa-IR" b="1" dirty="0" err="1">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نتیجه‌گیری</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175641"/>
            <a:ext cx="11621386" cy="4352750"/>
          </a:xfrm>
        </p:spPr>
        <p:txBody>
          <a:bodyPr>
            <a:normAutofit/>
          </a:bodyPr>
          <a:lstStyle/>
          <a:p>
            <a:pPr marL="0" indent="0" algn="just" rtl="1">
              <a:buNone/>
            </a:pPr>
            <a:r>
              <a:rPr lang="fa-IR" sz="2800" dirty="0">
                <a:solidFill>
                  <a:srgbClr val="FFFF00"/>
                </a:solidFill>
                <a:cs typeface="B Nazanin" panose="00000400000000000000" pitchFamily="2" charset="-78"/>
              </a:rPr>
              <a:t>همان طور که پیش از این گفته شد نتایج تحقیقات زیادی بیانگر وجود رزلوشن بهینه در فرآیند قطعه‌بندی و طبقه‌بندی تصویر می‌باشد. در تمامی این تحقیقات موضوع تصاویر برای هر تحقیق ثابت است. در ادامه به بیان تحقیقات انجام گرفته در این راستا می‌پردازیم</a:t>
            </a:r>
            <a:r>
              <a:rPr lang="fa-IR" sz="2800" dirty="0" smtClean="0">
                <a:solidFill>
                  <a:srgbClr val="FFFF00"/>
                </a:solidFill>
                <a:cs typeface="B Nazanin" panose="00000400000000000000" pitchFamily="2" charset="-78"/>
              </a:rPr>
              <a:t>:</a:t>
            </a:r>
          </a:p>
          <a:p>
            <a:pPr marL="0" indent="0" algn="just" rtl="1">
              <a:buNone/>
            </a:pPr>
            <a:r>
              <a:rPr lang="fa-IR" sz="2800" dirty="0" smtClean="0">
                <a:solidFill>
                  <a:srgbClr val="FFFF00"/>
                </a:solidFill>
                <a:cs typeface="B Nazanin" panose="00000400000000000000" pitchFamily="2" charset="-78"/>
              </a:rPr>
              <a:t>گبهارد و همکاران اثر شش رزلوشن تصویر را در کیفیت طبقه‌بندی نوعی گیاه چمنزار مورد برسی قرار دادند. نتایج نشان می‌دهد کمترین رزلوشن تصویر، رتبه سوم را در کیفیت طبقه‌بندی کسب کرد. همچنین زمان شناسایی گیاه در این رزلوشن کمتر از سه ثانیه بود. این در حالی است که زمان شناسایی گیاه در بیش‌ترین رزلوشن چهل و پنج ثانیه گزارش شده است</a:t>
            </a:r>
            <a:r>
              <a:rPr lang="en-US" sz="2800" dirty="0" smtClean="0">
                <a:solidFill>
                  <a:srgbClr val="FFFF00"/>
                </a:solidFill>
                <a:latin typeface="Times New Roman" panose="02020603050405020304" pitchFamily="18" charset="0"/>
                <a:cs typeface="Times New Roman" panose="02020603050405020304" pitchFamily="18" charset="0"/>
              </a:rPr>
              <a:t>.(</a:t>
            </a:r>
            <a:r>
              <a:rPr lang="en-US" sz="2800" dirty="0" err="1" smtClean="0">
                <a:solidFill>
                  <a:srgbClr val="FFFF00"/>
                </a:solidFill>
                <a:latin typeface="Times New Roman" panose="02020603050405020304" pitchFamily="18" charset="0"/>
                <a:cs typeface="Times New Roman" panose="02020603050405020304" pitchFamily="18" charset="0"/>
              </a:rPr>
              <a:t>Gebhardt</a:t>
            </a:r>
            <a:r>
              <a:rPr lang="en-US" sz="2800" dirty="0" smtClean="0">
                <a:solidFill>
                  <a:srgbClr val="FFFF00"/>
                </a:solidFill>
                <a:latin typeface="Times New Roman" panose="02020603050405020304" pitchFamily="18" charset="0"/>
                <a:cs typeface="Times New Roman" panose="02020603050405020304" pitchFamily="18" charset="0"/>
              </a:rPr>
              <a:t> et. al., 2007) </a:t>
            </a:r>
            <a:r>
              <a:rPr lang="fa-IR" sz="2800" dirty="0" smtClean="0">
                <a:solidFill>
                  <a:srgbClr val="FFFF00"/>
                </a:solidFill>
                <a:latin typeface="Times New Roman" panose="02020603050405020304" pitchFamily="18" charset="0"/>
                <a:cs typeface="Times New Roman" panose="02020603050405020304" pitchFamily="18" charset="0"/>
              </a:rPr>
              <a:t>                                                  </a:t>
            </a:r>
            <a:r>
              <a:rPr lang="fa-IR" sz="2800" dirty="0" smtClean="0">
                <a:solidFill>
                  <a:srgbClr val="FFFF00"/>
                </a:solidFill>
                <a:cs typeface="B Nazanin" panose="00000400000000000000" pitchFamily="2" charset="-78"/>
              </a:rPr>
              <a:t>آلگانچی و همکاران با استفاده از چندین الگوریتم مختلف و تعدادی رزلوشن تصویرمتفاوت، سطح‌بندی شناسایی اراضی کشاورزی را انجام دادند. نتایج این تحقیق نشان می‌دهد بیش‌ترین صحت طبقه‌بندی در رزلوشن خاصی اتفاق می‌افتد</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smtClean="0">
                <a:solidFill>
                  <a:srgbClr val="FFFF00"/>
                </a:solidFill>
                <a:latin typeface="Times New Roman" panose="02020603050405020304" pitchFamily="18" charset="0"/>
                <a:cs typeface="Times New Roman" panose="02020603050405020304" pitchFamily="18" charset="0"/>
              </a:rPr>
              <a:t>Alganci</a:t>
            </a:r>
            <a:r>
              <a:rPr lang="en-US" sz="2800" dirty="0" smtClean="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et. al., 2013</a:t>
            </a:r>
            <a:r>
              <a:rPr lang="en-US" sz="2800" dirty="0" smtClean="0">
                <a:solidFill>
                  <a:srgbClr val="FFFF00"/>
                </a:solidFill>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173579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solidFill>
                  <a:srgbClr val="FFFF00"/>
                </a:solidFill>
                <a:cs typeface="B Zar" panose="00000400000000000000" pitchFamily="2" charset="-78"/>
              </a:rPr>
              <a:t>بحث و نتیجه‌گیری</a:t>
            </a:r>
            <a:endParaRPr lang="en-US" b="1" dirty="0">
              <a:solidFill>
                <a:srgbClr val="FFFF00"/>
              </a:solidFill>
              <a:cs typeface="B Zar" panose="00000400000000000000" pitchFamily="2" charset="-78"/>
            </a:endParaRPr>
          </a:p>
        </p:txBody>
      </p:sp>
      <p:sp>
        <p:nvSpPr>
          <p:cNvPr id="3" name="Content Placeholder 2"/>
          <p:cNvSpPr>
            <a:spLocks noGrp="1"/>
          </p:cNvSpPr>
          <p:nvPr>
            <p:ph idx="1"/>
          </p:nvPr>
        </p:nvSpPr>
        <p:spPr>
          <a:xfrm>
            <a:off x="680321" y="2336873"/>
            <a:ext cx="11278481" cy="3599316"/>
          </a:xfrm>
        </p:spPr>
        <p:txBody>
          <a:bodyPr/>
          <a:lstStyle/>
          <a:p>
            <a:pPr marL="0" indent="0" algn="just" rtl="1">
              <a:buNone/>
            </a:pPr>
            <a:r>
              <a:rPr lang="fa-IR" sz="2800" dirty="0">
                <a:solidFill>
                  <a:srgbClr val="FFFF00"/>
                </a:solidFill>
                <a:cs typeface="B Nazanin" panose="00000400000000000000" pitchFamily="2" charset="-78"/>
              </a:rPr>
              <a:t>در تصاویر گوجه‌فرنگی به روی بوته با توجه به اختلاف ویژگی‌های بارزی مانند: رنگ، هندسه و بافت که نسبت به پس‌زمینه آن وجود دارد، انتظار می‌رود به منظور قطعه‌بندی این تصاویر از بار محاسباتی کمتری استفاده شود. با توجه به مزیت‌های بیان شده، امید بر این است تا بتوان رزلوشن بهینه را در این تصاویر کاهش داده و منجر به کاهش بارمحاسباتی شد. علاوه بر این اجرای ویژگی‌ها و توابع استخراجی شبکه، دارای بار محاسباتی کمتری نسبت به آموزش شبکه می‌باشد، که می‌تواند باعث اجرای این توابع به کمک سخت افزار‌هایی با توان محاسباتی پایین شود.</a:t>
            </a:r>
          </a:p>
          <a:p>
            <a:pPr algn="just"/>
            <a:endParaRPr lang="en-US" dirty="0"/>
          </a:p>
        </p:txBody>
      </p:sp>
      <p:pic>
        <p:nvPicPr>
          <p:cNvPr id="5" name="Picture 4"/>
          <p:cNvPicPr>
            <a:picLocks noChangeAspect="1"/>
          </p:cNvPicPr>
          <p:nvPr/>
        </p:nvPicPr>
        <p:blipFill>
          <a:blip r:embed="rId2"/>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34475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تقدیر و تشکر</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609600" y="2438400"/>
            <a:ext cx="11256335" cy="3584028"/>
          </a:xfrm>
        </p:spPr>
        <p:txBody>
          <a:bodyPr>
            <a:normAutofit/>
          </a:bodyPr>
          <a:lstStyle/>
          <a:p>
            <a:pPr marL="0" indent="0" algn="just" rtl="1">
              <a:buNone/>
            </a:pPr>
            <a:r>
              <a:rPr lang="fa-IR" sz="2800" dirty="0">
                <a:solidFill>
                  <a:srgbClr val="FFFF00"/>
                </a:solidFill>
                <a:cs typeface="B Nazanin" panose="00000400000000000000" pitchFamily="2" charset="-78"/>
              </a:rPr>
              <a:t>سپاس بی کران پروردگار یکتا را که هستی مان بخشید و به طریق علم و دانش رهنمونمان شد و به همنشینی رهروان علم و دانش مفتخرمان نمود و خوشه چینی از علم و معرفت را روزیمان ساخت</a:t>
            </a:r>
            <a:r>
              <a:rPr lang="fa-IR" sz="2800" dirty="0" smtClean="0">
                <a:solidFill>
                  <a:srgbClr val="FFFF00"/>
                </a:solidFill>
                <a:cs typeface="B Nazanin" panose="00000400000000000000" pitchFamily="2" charset="-78"/>
              </a:rPr>
              <a:t>.</a:t>
            </a:r>
          </a:p>
          <a:p>
            <a:pPr marL="0" indent="0" algn="just" rtl="1">
              <a:buNone/>
            </a:pPr>
            <a:r>
              <a:rPr lang="fa-IR" sz="2800" dirty="0">
                <a:solidFill>
                  <a:srgbClr val="FFFF00"/>
                </a:solidFill>
                <a:cs typeface="B Nazanin" panose="00000400000000000000" pitchFamily="2" charset="-78"/>
              </a:rPr>
              <a:t>تقدیم به پدر و </a:t>
            </a:r>
            <a:r>
              <a:rPr lang="fa-IR" sz="2800" dirty="0" smtClean="0">
                <a:solidFill>
                  <a:srgbClr val="FFFF00"/>
                </a:solidFill>
                <a:cs typeface="B Nazanin" panose="00000400000000000000" pitchFamily="2" charset="-78"/>
              </a:rPr>
              <a:t>مادرم</a:t>
            </a:r>
            <a:r>
              <a:rPr lang="fa-IR" sz="2800" dirty="0">
                <a:solidFill>
                  <a:srgbClr val="FFFF00"/>
                </a:solidFill>
                <a:cs typeface="B Nazanin" panose="00000400000000000000" pitchFamily="2" charset="-78"/>
              </a:rPr>
              <a:t>،</a:t>
            </a:r>
            <a:r>
              <a:rPr lang="fa-IR" sz="2800" dirty="0" smtClean="0">
                <a:solidFill>
                  <a:srgbClr val="FFFF00"/>
                </a:solidFill>
                <a:cs typeface="B Nazanin" panose="00000400000000000000" pitchFamily="2" charset="-78"/>
              </a:rPr>
              <a:t>که </a:t>
            </a:r>
            <a:r>
              <a:rPr lang="fa-IR" sz="2800" dirty="0">
                <a:solidFill>
                  <a:srgbClr val="FFFF00"/>
                </a:solidFill>
                <a:cs typeface="B Nazanin" panose="00000400000000000000" pitchFamily="2" charset="-78"/>
              </a:rPr>
              <a:t>از نگاهشان </a:t>
            </a:r>
            <a:r>
              <a:rPr lang="fa-IR" sz="2800" dirty="0" smtClean="0">
                <a:solidFill>
                  <a:srgbClr val="FFFF00"/>
                </a:solidFill>
                <a:cs typeface="B Nazanin" panose="00000400000000000000" pitchFamily="2" charset="-78"/>
              </a:rPr>
              <a:t>صلابت، از </a:t>
            </a:r>
            <a:r>
              <a:rPr lang="fa-IR" sz="2800" dirty="0">
                <a:solidFill>
                  <a:srgbClr val="FFFF00"/>
                </a:solidFill>
                <a:cs typeface="B Nazanin" panose="00000400000000000000" pitchFamily="2" charset="-78"/>
              </a:rPr>
              <a:t>رفتارشان </a:t>
            </a:r>
            <a:r>
              <a:rPr lang="fa-IR" sz="2800" dirty="0" smtClean="0">
                <a:solidFill>
                  <a:srgbClr val="FFFF00"/>
                </a:solidFill>
                <a:cs typeface="B Nazanin" panose="00000400000000000000" pitchFamily="2" charset="-78"/>
              </a:rPr>
              <a:t>محبت، و </a:t>
            </a:r>
            <a:r>
              <a:rPr lang="fa-IR" sz="2800" dirty="0">
                <a:solidFill>
                  <a:srgbClr val="FFFF00"/>
                </a:solidFill>
                <a:cs typeface="B Nazanin" panose="00000400000000000000" pitchFamily="2" charset="-78"/>
              </a:rPr>
              <a:t>از صبرشان ایستادگی را </a:t>
            </a:r>
            <a:r>
              <a:rPr lang="fa-IR" sz="2800" dirty="0" smtClean="0">
                <a:solidFill>
                  <a:srgbClr val="FFFF00"/>
                </a:solidFill>
                <a:cs typeface="B Nazanin" panose="00000400000000000000" pitchFamily="2" charset="-78"/>
              </a:rPr>
              <a:t>آموختم.</a:t>
            </a:r>
          </a:p>
          <a:p>
            <a:pPr marL="0" indent="0" algn="just" rtl="1">
              <a:buNone/>
            </a:pPr>
            <a:r>
              <a:rPr lang="fa-IR" sz="2800" dirty="0">
                <a:solidFill>
                  <a:srgbClr val="FFFF00"/>
                </a:solidFill>
                <a:cs typeface="B Nazanin" panose="00000400000000000000" pitchFamily="2" charset="-78"/>
              </a:rPr>
              <a:t>نمی توانم معنایی بالاتر از تقدیر و تشکر بر زبانم جاری سازم و سپاس خود را در وصف </a:t>
            </a:r>
            <a:r>
              <a:rPr lang="fa-IR" sz="2800" dirty="0" smtClean="0">
                <a:solidFill>
                  <a:srgbClr val="FFFF00"/>
                </a:solidFill>
                <a:cs typeface="B Nazanin" panose="00000400000000000000" pitchFamily="2" charset="-78"/>
              </a:rPr>
              <a:t>استاد </a:t>
            </a:r>
            <a:r>
              <a:rPr lang="fa-IR" sz="2800" dirty="0">
                <a:solidFill>
                  <a:srgbClr val="FFFF00"/>
                </a:solidFill>
                <a:cs typeface="B Nazanin" panose="00000400000000000000" pitchFamily="2" charset="-78"/>
              </a:rPr>
              <a:t>خویش </a:t>
            </a:r>
            <a:r>
              <a:rPr lang="fa-IR" sz="2800" dirty="0" smtClean="0">
                <a:solidFill>
                  <a:srgbClr val="FFFF00"/>
                </a:solidFill>
                <a:cs typeface="B Nazanin" panose="00000400000000000000" pitchFamily="2" charset="-78"/>
              </a:rPr>
              <a:t>(جناب آقای دکتر </a:t>
            </a:r>
            <a:r>
              <a:rPr lang="fa-IR" sz="2800" smtClean="0">
                <a:solidFill>
                  <a:srgbClr val="FFFF00"/>
                </a:solidFill>
                <a:cs typeface="B Nazanin" panose="00000400000000000000" pitchFamily="2" charset="-78"/>
              </a:rPr>
              <a:t>پریان ) آشکار </a:t>
            </a:r>
            <a:r>
              <a:rPr lang="fa-IR" sz="2800" dirty="0">
                <a:solidFill>
                  <a:srgbClr val="FFFF00"/>
                </a:solidFill>
                <a:cs typeface="B Nazanin" panose="00000400000000000000" pitchFamily="2" charset="-78"/>
              </a:rPr>
              <a:t>نمایم، که هر چه گویم و سرایم ، کم گفته ام.</a:t>
            </a:r>
            <a:endParaRPr lang="en-US" sz="2800" dirty="0">
              <a:solidFill>
                <a:srgbClr val="FFFF00"/>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2422491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992361-B0FB-4630-84F8-FB9889B2F01B}"/>
              </a:ext>
            </a:extLst>
          </p:cNvPr>
          <p:cNvSpPr>
            <a:spLocks noGrp="1"/>
          </p:cNvSpPr>
          <p:nvPr>
            <p:ph type="title"/>
          </p:nvPr>
        </p:nvSpPr>
        <p:spPr>
          <a:xfrm>
            <a:off x="528030" y="776584"/>
            <a:ext cx="9613905" cy="1020318"/>
          </a:xfrm>
        </p:spPr>
        <p:txBody>
          <a:bodyPr/>
          <a:lstStyle/>
          <a:p>
            <a:pPr algn="r" rtl="1"/>
            <a:r>
              <a:rPr lang="fa-IR"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rPr>
              <a:t>منابع</a:t>
            </a:r>
            <a:endParaRPr lang="en-US" b="1" dirty="0">
              <a:solidFill>
                <a:srgbClr val="FFFF00"/>
              </a:solidFill>
              <a:effectLst>
                <a:outerShdw blurRad="101600" dist="76200" dir="2700000" algn="tl" rotWithShape="0">
                  <a:schemeClr val="accent2">
                    <a:lumMod val="60000"/>
                    <a:lumOff val="40000"/>
                    <a:alpha val="35000"/>
                  </a:schemeClr>
                </a:outerShdw>
              </a:effectLst>
              <a:cs typeface="B Zar" panose="00000400000000000000" pitchFamily="2" charset="-78"/>
            </a:endParaRPr>
          </a:p>
        </p:txBody>
      </p:sp>
      <p:sp>
        <p:nvSpPr>
          <p:cNvPr id="7" name="Content Placeholder 6">
            <a:extLst>
              <a:ext uri="{FF2B5EF4-FFF2-40B4-BE49-F238E27FC236}">
                <a16:creationId xmlns:a16="http://schemas.microsoft.com/office/drawing/2014/main" xmlns="" id="{CD442CE5-F8ED-4F59-87AA-1AD0444EF037}"/>
              </a:ext>
            </a:extLst>
          </p:cNvPr>
          <p:cNvSpPr>
            <a:spLocks noGrp="1"/>
          </p:cNvSpPr>
          <p:nvPr>
            <p:ph idx="1"/>
          </p:nvPr>
        </p:nvSpPr>
        <p:spPr>
          <a:xfrm>
            <a:off x="372141" y="2336873"/>
            <a:ext cx="11621386" cy="4191518"/>
          </a:xfrm>
        </p:spPr>
        <p:txBody>
          <a:bodyPr>
            <a:normAutofit/>
          </a:bodyPr>
          <a:lstStyle/>
          <a:p>
            <a:pPr marL="0" indent="0" rtl="1">
              <a:buNone/>
            </a:pPr>
            <a:r>
              <a:rPr lang="en-US" dirty="0">
                <a:solidFill>
                  <a:srgbClr val="FFFF00"/>
                </a:solidFill>
                <a:latin typeface="Times New Roman" panose="02020603050405020304" pitchFamily="18" charset="0"/>
                <a:cs typeface="Times New Roman" panose="02020603050405020304" pitchFamily="18" charset="0"/>
              </a:rPr>
              <a:t>M. </a:t>
            </a:r>
            <a:r>
              <a:rPr lang="en-US" dirty="0" err="1">
                <a:solidFill>
                  <a:srgbClr val="FFFF00"/>
                </a:solidFill>
                <a:latin typeface="Times New Roman" panose="02020603050405020304" pitchFamily="18" charset="0"/>
                <a:cs typeface="Times New Roman" panose="02020603050405020304" pitchFamily="18" charset="0"/>
              </a:rPr>
              <a:t>Koziarski</a:t>
            </a:r>
            <a:r>
              <a:rPr lang="en-US" dirty="0">
                <a:solidFill>
                  <a:srgbClr val="FFFF00"/>
                </a:solidFill>
                <a:latin typeface="Times New Roman" panose="02020603050405020304" pitchFamily="18" charset="0"/>
                <a:cs typeface="Times New Roman" panose="02020603050405020304" pitchFamily="18" charset="0"/>
              </a:rPr>
              <a:t>, B. </a:t>
            </a:r>
            <a:r>
              <a:rPr lang="en-US" dirty="0" err="1">
                <a:solidFill>
                  <a:srgbClr val="FFFF00"/>
                </a:solidFill>
                <a:latin typeface="Times New Roman" panose="02020603050405020304" pitchFamily="18" charset="0"/>
                <a:cs typeface="Times New Roman" panose="02020603050405020304" pitchFamily="18" charset="0"/>
              </a:rPr>
              <a:t>Cyganek</a:t>
            </a:r>
            <a:r>
              <a:rPr lang="en-US" dirty="0">
                <a:solidFill>
                  <a:srgbClr val="FFFF00"/>
                </a:solidFill>
                <a:latin typeface="Times New Roman" panose="02020603050405020304" pitchFamily="18" charset="0"/>
                <a:cs typeface="Times New Roman" panose="02020603050405020304" pitchFamily="18" charset="0"/>
              </a:rPr>
              <a:t>(2018). Impact of low resolution on image recognition with deep neural networks: an experimental study. Int. J. Appl. Math. </a:t>
            </a:r>
            <a:r>
              <a:rPr lang="en-US" dirty="0" err="1">
                <a:solidFill>
                  <a:srgbClr val="FFFF00"/>
                </a:solidFill>
                <a:latin typeface="Times New Roman" panose="02020603050405020304" pitchFamily="18" charset="0"/>
                <a:cs typeface="Times New Roman" panose="02020603050405020304" pitchFamily="18" charset="0"/>
              </a:rPr>
              <a:t>Comput</a:t>
            </a:r>
            <a:r>
              <a:rPr lang="en-US" dirty="0">
                <a:solidFill>
                  <a:srgbClr val="FFFF00"/>
                </a:solidFill>
                <a:latin typeface="Times New Roman" panose="02020603050405020304" pitchFamily="18" charset="0"/>
                <a:cs typeface="Times New Roman" panose="02020603050405020304" pitchFamily="18" charset="0"/>
              </a:rPr>
              <a:t>. Sci., 2018, Vol. 28, No. 4, 735–744</a:t>
            </a:r>
          </a:p>
          <a:p>
            <a:pPr marL="0" indent="0" rtl="1">
              <a:buNone/>
            </a:pPr>
            <a:r>
              <a:rPr lang="en-US" dirty="0">
                <a:solidFill>
                  <a:srgbClr val="FFFF00"/>
                </a:solidFill>
                <a:latin typeface="Times New Roman" panose="02020603050405020304" pitchFamily="18" charset="0"/>
                <a:cs typeface="Times New Roman" panose="02020603050405020304" pitchFamily="18" charset="0"/>
              </a:rPr>
              <a:t>S. </a:t>
            </a:r>
            <a:r>
              <a:rPr lang="en-US" dirty="0" err="1">
                <a:solidFill>
                  <a:srgbClr val="FFFF00"/>
                </a:solidFill>
                <a:latin typeface="Times New Roman" panose="02020603050405020304" pitchFamily="18" charset="0"/>
                <a:cs typeface="Times New Roman" panose="02020603050405020304" pitchFamily="18" charset="0"/>
              </a:rPr>
              <a:t>Gebhardt</a:t>
            </a:r>
            <a:r>
              <a:rPr lang="en-US" dirty="0">
                <a:solidFill>
                  <a:srgbClr val="FFFF00"/>
                </a:solidFill>
                <a:latin typeface="Times New Roman" panose="02020603050405020304" pitchFamily="18" charset="0"/>
                <a:cs typeface="Times New Roman" panose="02020603050405020304" pitchFamily="18" charset="0"/>
              </a:rPr>
              <a:t>, W</a:t>
            </a:r>
            <a:r>
              <a:rPr lang="en-US" dirty="0" smtClean="0">
                <a:solidFill>
                  <a:srgbClr val="FFFF00"/>
                </a:solidFill>
                <a:latin typeface="Times New Roman" panose="02020603050405020304" pitchFamily="18" charset="0"/>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A new algorithm for automatic </a:t>
            </a:r>
            <a:r>
              <a:rPr lang="en-US" dirty="0" err="1">
                <a:solidFill>
                  <a:srgbClr val="FFFF00"/>
                </a:solidFill>
                <a:latin typeface="Times New Roman" panose="02020603050405020304" pitchFamily="18" charset="0"/>
                <a:cs typeface="Times New Roman" panose="02020603050405020304" pitchFamily="18" charset="0"/>
              </a:rPr>
              <a:t>Rumex</a:t>
            </a:r>
            <a:r>
              <a:rPr lang="en-US" dirty="0">
                <a:solidFill>
                  <a:srgbClr val="FFFF00"/>
                </a:solidFill>
                <a:latin typeface="Times New Roman" panose="02020603050405020304" pitchFamily="18" charset="0"/>
                <a:cs typeface="Times New Roman" panose="02020603050405020304" pitchFamily="18" charset="0"/>
              </a:rPr>
              <a:t> </a:t>
            </a:r>
            <a:r>
              <a:rPr lang="en-US" dirty="0" err="1">
                <a:solidFill>
                  <a:srgbClr val="FFFF00"/>
                </a:solidFill>
                <a:latin typeface="Times New Roman" panose="02020603050405020304" pitchFamily="18" charset="0"/>
                <a:cs typeface="Times New Roman" panose="02020603050405020304" pitchFamily="18" charset="0"/>
              </a:rPr>
              <a:t>obtusifolius</a:t>
            </a:r>
            <a:r>
              <a:rPr lang="en-US" dirty="0">
                <a:solidFill>
                  <a:srgbClr val="FFFF00"/>
                </a:solidFill>
                <a:latin typeface="Times New Roman" panose="02020603050405020304" pitchFamily="18" charset="0"/>
                <a:cs typeface="Times New Roman" panose="02020603050405020304" pitchFamily="18" charset="0"/>
              </a:rPr>
              <a:t> detection in digital images using </a:t>
            </a:r>
            <a:r>
              <a:rPr lang="en-US" dirty="0" err="1" smtClean="0">
                <a:solidFill>
                  <a:srgbClr val="FFFF00"/>
                </a:solidFill>
                <a:latin typeface="Times New Roman" panose="02020603050405020304" pitchFamily="18" charset="0"/>
                <a:cs typeface="Times New Roman" panose="02020603050405020304" pitchFamily="18" charset="0"/>
              </a:rPr>
              <a:t>colour</a:t>
            </a:r>
            <a:r>
              <a:rPr lang="en-US" dirty="0" err="1">
                <a:solidFill>
                  <a:srgbClr val="FFFF00"/>
                </a:solidFill>
                <a:latin typeface="Times New Roman" panose="02020603050405020304" pitchFamily="18" charset="0"/>
                <a:cs typeface="Times New Roman" panose="02020603050405020304" pitchFamily="18" charset="0"/>
              </a:rPr>
              <a:t>Kuhbauch</a:t>
            </a:r>
            <a:r>
              <a:rPr lang="en-US" dirty="0">
                <a:solidFill>
                  <a:srgbClr val="FFFF00"/>
                </a:solidFill>
                <a:latin typeface="Times New Roman" panose="02020603050405020304" pitchFamily="18" charset="0"/>
                <a:cs typeface="Times New Roman" panose="02020603050405020304" pitchFamily="18" charset="0"/>
              </a:rPr>
              <a:t>(2007</a:t>
            </a:r>
            <a:r>
              <a:rPr lang="en-US" dirty="0" smtClean="0">
                <a:solidFill>
                  <a:srgbClr val="FFFF00"/>
                </a:solidFill>
                <a:latin typeface="Times New Roman" panose="02020603050405020304" pitchFamily="18" charset="0"/>
                <a:cs typeface="Times New Roman" panose="02020603050405020304" pitchFamily="18" charset="0"/>
              </a:rPr>
              <a:t> </a:t>
            </a:r>
            <a:r>
              <a:rPr lang="en-US" dirty="0">
                <a:solidFill>
                  <a:srgbClr val="FFFF00"/>
                </a:solidFill>
                <a:latin typeface="Times New Roman" panose="02020603050405020304" pitchFamily="18" charset="0"/>
                <a:cs typeface="Times New Roman" panose="02020603050405020304" pitchFamily="18" charset="0"/>
              </a:rPr>
              <a:t>and texture features and the influence of image </a:t>
            </a:r>
            <a:r>
              <a:rPr lang="en-US" dirty="0" smtClean="0">
                <a:solidFill>
                  <a:srgbClr val="FFFF00"/>
                </a:solidFill>
                <a:latin typeface="Times New Roman" panose="02020603050405020304" pitchFamily="18" charset="0"/>
                <a:cs typeface="Times New Roman" panose="02020603050405020304" pitchFamily="18" charset="0"/>
              </a:rPr>
              <a:t>resolution</a:t>
            </a:r>
            <a:r>
              <a:rPr lang="en-US" dirty="0">
                <a:solidFill>
                  <a:srgbClr val="FFFF00"/>
                </a:solidFill>
                <a:latin typeface="Times New Roman" panose="02020603050405020304" pitchFamily="18" charset="0"/>
                <a:cs typeface="Times New Roman" panose="02020603050405020304" pitchFamily="18" charset="0"/>
              </a:rPr>
              <a:t>. Precision </a:t>
            </a:r>
            <a:r>
              <a:rPr lang="en-US" dirty="0" err="1">
                <a:solidFill>
                  <a:srgbClr val="FFFF00"/>
                </a:solidFill>
                <a:latin typeface="Times New Roman" panose="02020603050405020304" pitchFamily="18" charset="0"/>
                <a:cs typeface="Times New Roman" panose="02020603050405020304" pitchFamily="18" charset="0"/>
              </a:rPr>
              <a:t>Agric</a:t>
            </a:r>
            <a:r>
              <a:rPr lang="en-US" dirty="0">
                <a:solidFill>
                  <a:srgbClr val="FFFF00"/>
                </a:solidFill>
                <a:latin typeface="Times New Roman" panose="02020603050405020304" pitchFamily="18" charset="0"/>
                <a:cs typeface="Times New Roman" panose="02020603050405020304" pitchFamily="18" charset="0"/>
              </a:rPr>
              <a:t> (2007) </a:t>
            </a:r>
            <a:r>
              <a:rPr lang="en-US" dirty="0" smtClean="0">
                <a:solidFill>
                  <a:srgbClr val="FFFF00"/>
                </a:solidFill>
                <a:latin typeface="Times New Roman" panose="02020603050405020304" pitchFamily="18" charset="0"/>
                <a:cs typeface="Times New Roman" panose="02020603050405020304" pitchFamily="18" charset="0"/>
              </a:rPr>
              <a:t>8:1–13</a:t>
            </a:r>
          </a:p>
          <a:p>
            <a:pPr marL="0" indent="0" rtl="1">
              <a:buNone/>
            </a:pPr>
            <a:r>
              <a:rPr lang="en-US" dirty="0">
                <a:solidFill>
                  <a:srgbClr val="FFFF00"/>
                </a:solidFill>
                <a:latin typeface="Times New Roman" panose="02020603050405020304" pitchFamily="18" charset="0"/>
                <a:cs typeface="Times New Roman" panose="02020603050405020304" pitchFamily="18" charset="0"/>
              </a:rPr>
              <a:t>U. </a:t>
            </a:r>
            <a:r>
              <a:rPr lang="en-US" dirty="0" err="1">
                <a:solidFill>
                  <a:srgbClr val="FFFF00"/>
                </a:solidFill>
                <a:latin typeface="Times New Roman" panose="02020603050405020304" pitchFamily="18" charset="0"/>
                <a:cs typeface="Times New Roman" panose="02020603050405020304" pitchFamily="18" charset="0"/>
              </a:rPr>
              <a:t>Alganci</a:t>
            </a:r>
            <a:r>
              <a:rPr lang="en-US" dirty="0">
                <a:solidFill>
                  <a:srgbClr val="FFFF00"/>
                </a:solidFill>
                <a:latin typeface="Times New Roman" panose="02020603050405020304" pitchFamily="18" charset="0"/>
                <a:cs typeface="Times New Roman" panose="02020603050405020304" pitchFamily="18" charset="0"/>
              </a:rPr>
              <a:t>, E. </a:t>
            </a:r>
            <a:r>
              <a:rPr lang="en-US" dirty="0" err="1">
                <a:solidFill>
                  <a:srgbClr val="FFFF00"/>
                </a:solidFill>
                <a:latin typeface="Times New Roman" panose="02020603050405020304" pitchFamily="18" charset="0"/>
                <a:cs typeface="Times New Roman" panose="02020603050405020304" pitchFamily="18" charset="0"/>
              </a:rPr>
              <a:t>Sertel</a:t>
            </a:r>
            <a:r>
              <a:rPr lang="en-US" dirty="0">
                <a:solidFill>
                  <a:srgbClr val="FFFF00"/>
                </a:solidFill>
                <a:latin typeface="Times New Roman" panose="02020603050405020304" pitchFamily="18" charset="0"/>
                <a:cs typeface="Times New Roman" panose="02020603050405020304" pitchFamily="18" charset="0"/>
              </a:rPr>
              <a:t>, M. </a:t>
            </a:r>
            <a:r>
              <a:rPr lang="en-US" dirty="0" err="1">
                <a:solidFill>
                  <a:srgbClr val="FFFF00"/>
                </a:solidFill>
                <a:latin typeface="Times New Roman" panose="02020603050405020304" pitchFamily="18" charset="0"/>
                <a:cs typeface="Times New Roman" panose="02020603050405020304" pitchFamily="18" charset="0"/>
              </a:rPr>
              <a:t>Ozdogun</a:t>
            </a:r>
            <a:r>
              <a:rPr lang="en-US" dirty="0">
                <a:solidFill>
                  <a:srgbClr val="FFFF00"/>
                </a:solidFill>
                <a:latin typeface="Times New Roman" panose="02020603050405020304" pitchFamily="18" charset="0"/>
                <a:cs typeface="Times New Roman" panose="02020603050405020304" pitchFamily="18" charset="0"/>
              </a:rPr>
              <a:t>, C. </a:t>
            </a:r>
            <a:r>
              <a:rPr lang="en-US" dirty="0" err="1">
                <a:solidFill>
                  <a:srgbClr val="FFFF00"/>
                </a:solidFill>
                <a:latin typeface="Times New Roman" panose="02020603050405020304" pitchFamily="18" charset="0"/>
                <a:cs typeface="Times New Roman" panose="02020603050405020304" pitchFamily="18" charset="0"/>
              </a:rPr>
              <a:t>Ormeci</a:t>
            </a:r>
            <a:r>
              <a:rPr lang="en-US" dirty="0">
                <a:solidFill>
                  <a:srgbClr val="FFFF00"/>
                </a:solidFill>
                <a:latin typeface="Times New Roman" panose="02020603050405020304" pitchFamily="18" charset="0"/>
                <a:cs typeface="Times New Roman" panose="02020603050405020304" pitchFamily="18" charset="0"/>
              </a:rPr>
              <a:t>(2013). Parcel-Level </a:t>
            </a:r>
            <a:r>
              <a:rPr lang="en-US" dirty="0" err="1">
                <a:solidFill>
                  <a:srgbClr val="FFFF00"/>
                </a:solidFill>
                <a:latin typeface="Times New Roman" panose="02020603050405020304" pitchFamily="18" charset="0"/>
                <a:cs typeface="Times New Roman" panose="02020603050405020304" pitchFamily="18" charset="0"/>
              </a:rPr>
              <a:t>Identifi</a:t>
            </a:r>
            <a:r>
              <a:rPr lang="en-US" dirty="0">
                <a:solidFill>
                  <a:srgbClr val="FFFF00"/>
                </a:solidFill>
                <a:latin typeface="Times New Roman" panose="02020603050405020304" pitchFamily="18" charset="0"/>
                <a:cs typeface="Times New Roman" panose="02020603050405020304" pitchFamily="18" charset="0"/>
              </a:rPr>
              <a:t> cation of Crop Types Using Different </a:t>
            </a:r>
            <a:r>
              <a:rPr lang="en-US" dirty="0" err="1">
                <a:solidFill>
                  <a:srgbClr val="FFFF00"/>
                </a:solidFill>
                <a:latin typeface="Times New Roman" panose="02020603050405020304" pitchFamily="18" charset="0"/>
                <a:cs typeface="Times New Roman" panose="02020603050405020304" pitchFamily="18" charset="0"/>
              </a:rPr>
              <a:t>Classifi</a:t>
            </a:r>
            <a:r>
              <a:rPr lang="en-US" dirty="0">
                <a:solidFill>
                  <a:srgbClr val="FFFF00"/>
                </a:solidFill>
                <a:latin typeface="Times New Roman" panose="02020603050405020304" pitchFamily="18" charset="0"/>
                <a:cs typeface="Times New Roman" panose="02020603050405020304" pitchFamily="18" charset="0"/>
              </a:rPr>
              <a:t> cation Algorithms and Multi-Resolution Imagery in Southeastern Turkey. Photogrammetric Engineering &amp; Remote Sensing Vol. 79, No. 11, November 2013, pp. 1053–1065.</a:t>
            </a:r>
          </a:p>
        </p:txBody>
      </p:sp>
      <p:pic>
        <p:nvPicPr>
          <p:cNvPr id="5" name="Picture 4"/>
          <p:cNvPicPr>
            <a:picLocks noChangeAspect="1"/>
          </p:cNvPicPr>
          <p:nvPr/>
        </p:nvPicPr>
        <p:blipFill>
          <a:blip r:embed="rId3"/>
          <a:stretch>
            <a:fillRect/>
          </a:stretch>
        </p:blipFill>
        <p:spPr>
          <a:xfrm>
            <a:off x="10965456" y="638743"/>
            <a:ext cx="761710" cy="1296000"/>
          </a:xfrm>
          <a:prstGeom prst="rect">
            <a:avLst/>
          </a:prstGeom>
        </p:spPr>
      </p:pic>
    </p:spTree>
    <p:extLst>
      <p:ext uri="{BB962C8B-B14F-4D97-AF65-F5344CB8AC3E}">
        <p14:creationId xmlns:p14="http://schemas.microsoft.com/office/powerpoint/2010/main" val="42424854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F23E60E0-405C-453B-9F11-104812038162"/>
  <p:tag name="ISPRING_CMI5_LAUNCH_METHOD" val="any window"/>
  <p:tag name="ISPRING_SCORM_RATE_SLIDES" val="1"/>
  <p:tag name="ISPRINGCLOUDFOLDERID" val="1"/>
  <p:tag name="ISPRINGONLINEFOLDERID" val="1"/>
  <p:tag name="ISPRING_OUTPUT_FOLDER" val="[[&quot;\uFFFD\uFFFD\uFFFD\uFFFD{BA9A2F1D-06B8-4553-BFCA-D8521787851E}&quot;,&quot;C:\\Users\\sanat\\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no-video&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CURRENT_PLAYER_ID" val="universal-no-video"/>
  <p:tag name="ISPRING_FIRST_PUBLISH" val="1"/>
  <p:tag name="ISPRING_ULTRA_SCORM_COURCE_TITLE" val="template"/>
  <p:tag name="ISPRING_SCORM_ENDPOINT" val="&lt;endpoint&gt;&lt;enable&gt;0&lt;/enable&gt;&lt;lrs&gt;http://&lt;/lrs&gt;&lt;auth&gt;0&lt;/auth&gt;&lt;login&gt;&lt;/login&gt;&lt;password&gt;&lt;/password&gt;&lt;key&gt;&lt;/key&gt;&lt;name&gt;&lt;/name&gt;&lt;email&gt;&lt;/email&gt;&lt;/endpoint&gt;&#10;"/>
  <p:tag name="ISPRING_SCORM_RATE_QUIZZES" val="0"/>
  <p:tag name="ISPRING_PRESENTATION_TITLE" val="template"/>
</p:tagLst>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1865</TotalTime>
  <Words>1033</Words>
  <Application>Microsoft Office PowerPoint</Application>
  <PresentationFormat>Widescreen</PresentationFormat>
  <Paragraphs>38</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Trebuchet MS</vt:lpstr>
      <vt:lpstr>B Zar</vt:lpstr>
      <vt:lpstr>Calibri</vt:lpstr>
      <vt:lpstr>B Nazanin</vt:lpstr>
      <vt:lpstr>Times New Roman</vt:lpstr>
      <vt:lpstr>Arial</vt:lpstr>
      <vt:lpstr>Arial Rounded MT Bold</vt:lpstr>
      <vt:lpstr>Berlin</vt:lpstr>
      <vt:lpstr>اثر تغییر رزلوشن تصویر در کاهش بار‌محاسباتی یادگیری عمیق به منظور قطعه‌بندی تصویر حاوی گوجه‌فرنگی روی بوته </vt:lpstr>
      <vt:lpstr>چکیده</vt:lpstr>
      <vt:lpstr>مقدمه</vt:lpstr>
      <vt:lpstr>روش‌ انجام تحقیق</vt:lpstr>
      <vt:lpstr>فرضیه‌ها</vt:lpstr>
      <vt:lpstr>بحث و نتیجه‌گیری</vt:lpstr>
      <vt:lpstr>بحث و نتیجه‌گیری</vt:lpstr>
      <vt:lpstr>تقدیر و تشکر</vt:lpstr>
      <vt:lpstr>منابع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yaser lahuti</dc:creator>
  <cp:lastModifiedBy>Manouchehr</cp:lastModifiedBy>
  <cp:revision>35</cp:revision>
  <dcterms:created xsi:type="dcterms:W3CDTF">2020-11-15T07:43:14Z</dcterms:created>
  <dcterms:modified xsi:type="dcterms:W3CDTF">2020-12-08T07:33:57Z</dcterms:modified>
</cp:coreProperties>
</file>