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41" r:id="rId1"/>
  </p:sldMasterIdLst>
  <p:notesMasterIdLst>
    <p:notesMasterId r:id="rId10"/>
  </p:notesMasterIdLst>
  <p:sldIdLst>
    <p:sldId id="256" r:id="rId2"/>
    <p:sldId id="258" r:id="rId3"/>
    <p:sldId id="257" r:id="rId4"/>
    <p:sldId id="259" r:id="rId5"/>
    <p:sldId id="262" r:id="rId6"/>
    <p:sldId id="263" r:id="rId7"/>
    <p:sldId id="260" r:id="rId8"/>
    <p:sldId id="261" r:id="rId9"/>
  </p:sldIdLst>
  <p:sldSz cx="12192000" cy="6858000"/>
  <p:notesSz cx="6858000" cy="9144000"/>
  <p:embeddedFontLst>
    <p:embeddedFont>
      <p:font typeface="Trebuchet MS" panose="020B0603020202020204" pitchFamily="3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B Nazanin" panose="00000400000000000000" pitchFamily="2" charset="-78"/>
      <p:regular r:id="rId19"/>
      <p:bold r:id="rId20"/>
    </p:embeddedFont>
    <p:embeddedFont>
      <p:font typeface="Arial Rounded MT Bold" panose="020F0704030504030204" pitchFamily="34" charset="0"/>
      <p:regular r:id="rId21"/>
    </p:embeddedFont>
    <p:embeddedFont>
      <p:font typeface="Calibri Light" panose="020F0302020204030204" pitchFamily="34" charset="0"/>
      <p:regular r:id="rId22"/>
      <p:italic r:id="rId23"/>
    </p:embeddedFont>
    <p:embeddedFont>
      <p:font typeface="B Zar" panose="00000400000000000000" pitchFamily="2" charset="-78"/>
      <p:regular r:id="rId24"/>
      <p:bold r:id="rId25"/>
    </p:embeddedFont>
  </p:embeddedFontLst>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4EE17-7F80-4A3C-99C4-330F4864B418}" type="datetimeFigureOut">
              <a:rPr lang="en-US" smtClean="0"/>
              <a:t>12/6/2020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DD427-F871-4E49-89D3-6FE69923B566}" type="slidenum">
              <a:rPr lang="en-US" smtClean="0"/>
              <a:t>‹#›</a:t>
            </a:fld>
            <a:endParaRPr lang="en-US"/>
          </a:p>
        </p:txBody>
      </p:sp>
    </p:spTree>
    <p:extLst>
      <p:ext uri="{BB962C8B-B14F-4D97-AF65-F5344CB8AC3E}">
        <p14:creationId xmlns:p14="http://schemas.microsoft.com/office/powerpoint/2010/main" val="58030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a:t>
            </a:fld>
            <a:endParaRPr lang="en-US"/>
          </a:p>
        </p:txBody>
      </p:sp>
    </p:spTree>
    <p:extLst>
      <p:ext uri="{BB962C8B-B14F-4D97-AF65-F5344CB8AC3E}">
        <p14:creationId xmlns:p14="http://schemas.microsoft.com/office/powerpoint/2010/main" val="226780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2</a:t>
            </a:fld>
            <a:endParaRPr lang="en-US"/>
          </a:p>
        </p:txBody>
      </p:sp>
    </p:spTree>
    <p:extLst>
      <p:ext uri="{BB962C8B-B14F-4D97-AF65-F5344CB8AC3E}">
        <p14:creationId xmlns:p14="http://schemas.microsoft.com/office/powerpoint/2010/main" val="269224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3</a:t>
            </a:fld>
            <a:endParaRPr lang="en-US"/>
          </a:p>
        </p:txBody>
      </p:sp>
    </p:spTree>
    <p:extLst>
      <p:ext uri="{BB962C8B-B14F-4D97-AF65-F5344CB8AC3E}">
        <p14:creationId xmlns:p14="http://schemas.microsoft.com/office/powerpoint/2010/main" val="402299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4</a:t>
            </a:fld>
            <a:endParaRPr lang="en-US"/>
          </a:p>
        </p:txBody>
      </p:sp>
    </p:spTree>
    <p:extLst>
      <p:ext uri="{BB962C8B-B14F-4D97-AF65-F5344CB8AC3E}">
        <p14:creationId xmlns:p14="http://schemas.microsoft.com/office/powerpoint/2010/main" val="258165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5</a:t>
            </a:fld>
            <a:endParaRPr lang="en-US"/>
          </a:p>
        </p:txBody>
      </p:sp>
    </p:spTree>
    <p:extLst>
      <p:ext uri="{BB962C8B-B14F-4D97-AF65-F5344CB8AC3E}">
        <p14:creationId xmlns:p14="http://schemas.microsoft.com/office/powerpoint/2010/main" val="425861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6</a:t>
            </a:fld>
            <a:endParaRPr lang="en-US"/>
          </a:p>
        </p:txBody>
      </p:sp>
    </p:spTree>
    <p:extLst>
      <p:ext uri="{BB962C8B-B14F-4D97-AF65-F5344CB8AC3E}">
        <p14:creationId xmlns:p14="http://schemas.microsoft.com/office/powerpoint/2010/main" val="156997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7</a:t>
            </a:fld>
            <a:endParaRPr lang="en-US"/>
          </a:p>
        </p:txBody>
      </p:sp>
    </p:spTree>
    <p:extLst>
      <p:ext uri="{BB962C8B-B14F-4D97-AF65-F5344CB8AC3E}">
        <p14:creationId xmlns:p14="http://schemas.microsoft.com/office/powerpoint/2010/main" val="256212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8</a:t>
            </a:fld>
            <a:endParaRPr lang="en-US"/>
          </a:p>
        </p:txBody>
      </p:sp>
    </p:spTree>
    <p:extLst>
      <p:ext uri="{BB962C8B-B14F-4D97-AF65-F5344CB8AC3E}">
        <p14:creationId xmlns:p14="http://schemas.microsoft.com/office/powerpoint/2010/main" val="3155916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97674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15716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2831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529562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69159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329877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792421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06931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396CB90-7519-4060-AACF-E6C7D66C390D}" type="datetimeFigureOut">
              <a:rPr lang="en-US" smtClean="0"/>
              <a:t>12/6/2020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53902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21559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81903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6CB90-7519-4060-AACF-E6C7D66C390D}"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227551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6CB90-7519-4060-AACF-E6C7D66C390D}" type="datetimeFigureOut">
              <a:rPr lang="en-US" smtClean="0"/>
              <a:t>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79267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6CB90-7519-4060-AACF-E6C7D66C390D}" type="datetimeFigureOut">
              <a:rPr lang="en-US" smtClean="0"/>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11869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96CB90-7519-4060-AACF-E6C7D66C390D}" type="datetimeFigureOut">
              <a:rPr lang="en-US" smtClean="0"/>
              <a:t>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56660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325405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36141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96CB90-7519-4060-AACF-E6C7D66C390D}" type="datetimeFigureOut">
              <a:rPr lang="en-US" smtClean="0"/>
              <a:t>12/6/2020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4227642083"/>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80C37-076B-46AE-AD2F-2EA9B508B72E}"/>
              </a:ext>
            </a:extLst>
          </p:cNvPr>
          <p:cNvSpPr>
            <a:spLocks noGrp="1"/>
          </p:cNvSpPr>
          <p:nvPr>
            <p:ph type="ctrTitle"/>
          </p:nvPr>
        </p:nvSpPr>
        <p:spPr>
          <a:xfrm>
            <a:off x="249834" y="2672780"/>
            <a:ext cx="8574622" cy="1388534"/>
          </a:xfrm>
        </p:spPr>
        <p:txBody>
          <a:bodyPr>
            <a:normAutofit/>
          </a:bodyPr>
          <a:lstStyle/>
          <a:p>
            <a:pPr marL="93951" algn="ctr" rtl="1"/>
            <a:r>
              <a:rPr lang="fa-IR" sz="4400" b="1" dirty="0">
                <a:solidFill>
                  <a:schemeClr val="tx2"/>
                </a:solidFill>
                <a:cs typeface="B Nazanin" panose="00000400000000000000" pitchFamily="2" charset="-78"/>
              </a:rPr>
              <a:t>مقایسه میزان اینولین </a:t>
            </a:r>
            <a:r>
              <a:rPr lang="fa-IR" sz="4400" b="1" dirty="0" smtClean="0">
                <a:solidFill>
                  <a:schemeClr val="tx2"/>
                </a:solidFill>
                <a:cs typeface="B Nazanin" panose="00000400000000000000" pitchFamily="2" charset="-78"/>
              </a:rPr>
              <a:t>در </a:t>
            </a:r>
            <a:r>
              <a:rPr lang="fa-IR" sz="4400" b="1" dirty="0">
                <a:solidFill>
                  <a:schemeClr val="tx2"/>
                </a:solidFill>
                <a:cs typeface="B Nazanin" panose="00000400000000000000" pitchFamily="2" charset="-78"/>
              </a:rPr>
              <a:t>گیاهان قندرون، شنگ و کاسنی</a:t>
            </a:r>
            <a:endParaRPr lang="en-US" sz="4000" b="1" dirty="0">
              <a:solidFill>
                <a:schemeClr val="tx2"/>
              </a:solidFill>
              <a:cs typeface="B Nazanin" panose="00000400000000000000" pitchFamily="2" charset="-78"/>
            </a:endParaRPr>
          </a:p>
        </p:txBody>
      </p:sp>
      <p:sp>
        <p:nvSpPr>
          <p:cNvPr id="3" name="Subtitle 2">
            <a:extLst>
              <a:ext uri="{FF2B5EF4-FFF2-40B4-BE49-F238E27FC236}">
                <a16:creationId xmlns:a16="http://schemas.microsoft.com/office/drawing/2014/main" xmlns="" id="{F1274B40-854A-4A80-BBAD-623C137424D1}"/>
              </a:ext>
            </a:extLst>
          </p:cNvPr>
          <p:cNvSpPr>
            <a:spLocks noGrp="1"/>
          </p:cNvSpPr>
          <p:nvPr>
            <p:ph type="subTitle" idx="1"/>
          </p:nvPr>
        </p:nvSpPr>
        <p:spPr>
          <a:xfrm>
            <a:off x="903767" y="4693665"/>
            <a:ext cx="7920689" cy="1117687"/>
          </a:xfrm>
        </p:spPr>
        <p:txBody>
          <a:bodyPr>
            <a:normAutofit/>
          </a:bodyPr>
          <a:lstStyle/>
          <a:p>
            <a:pPr marL="342900" indent="-342900" algn="just" rtl="1">
              <a:buFont typeface="Arial" panose="020B0604020202020204" pitchFamily="34" charset="0"/>
              <a:buChar char="•"/>
            </a:pPr>
            <a:r>
              <a:rPr lang="fa-IR" b="1" dirty="0" smtClean="0">
                <a:cs typeface="B Nazanin" panose="00000400000000000000" pitchFamily="2" charset="-78"/>
              </a:rPr>
              <a:t>زینب دهنوی </a:t>
            </a:r>
            <a:r>
              <a:rPr lang="fa-IR" dirty="0">
                <a:latin typeface="Calibri Light" panose="020F0302020204030204"/>
                <a:cs typeface="B Nazanin" panose="00000400000000000000" pitchFamily="2" charset="-78"/>
              </a:rPr>
              <a:t>دانشجوی کارشناسی ارشد بیوتکنولوژی دانشکده کشاورزی دانشگاه بوعلی سینا همدان</a:t>
            </a:r>
            <a:endParaRPr lang="fa-IR" b="1" dirty="0">
              <a:cs typeface="B Nazanin" panose="00000400000000000000" pitchFamily="2" charset="-78"/>
            </a:endParaRPr>
          </a:p>
          <a:p>
            <a:pPr marL="342900" indent="-342900" algn="just" rtl="1">
              <a:buFont typeface="Arial" panose="020B0604020202020204" pitchFamily="34" charset="0"/>
              <a:buChar char="•"/>
            </a:pPr>
            <a:r>
              <a:rPr lang="fa-IR" b="1" dirty="0" smtClean="0">
                <a:cs typeface="B Nazanin" panose="00000400000000000000" pitchFamily="2" charset="-78"/>
              </a:rPr>
              <a:t>هدایت باقری استادیار گروه بیوتکنولوژی دانشکده کشاورزی دانشگاه بوعلی سینا</a:t>
            </a:r>
            <a:endParaRPr lang="fa-IR" b="1" dirty="0">
              <a:cs typeface="B Nazanin" panose="00000400000000000000" pitchFamily="2" charset="-78"/>
            </a:endParaRPr>
          </a:p>
        </p:txBody>
      </p:sp>
      <p:sp>
        <p:nvSpPr>
          <p:cNvPr id="13" name="TextBox 12">
            <a:extLst>
              <a:ext uri="{FF2B5EF4-FFF2-40B4-BE49-F238E27FC236}">
                <a16:creationId xmlns:a16="http://schemas.microsoft.com/office/drawing/2014/main" xmlns="" id="{02AD0DFD-457D-4A68-9595-602EA6599C5E}"/>
              </a:ext>
            </a:extLst>
          </p:cNvPr>
          <p:cNvSpPr txBox="1"/>
          <p:nvPr/>
        </p:nvSpPr>
        <p:spPr>
          <a:xfrm>
            <a:off x="9422250" y="2501664"/>
            <a:ext cx="2431129" cy="1862048"/>
          </a:xfrm>
          <a:prstGeom prst="rect">
            <a:avLst/>
          </a:prstGeom>
          <a:noFill/>
        </p:spPr>
        <p:txBody>
          <a:bodyPr wrap="square" rtlCol="0">
            <a:spAutoFit/>
          </a:bodyPr>
          <a:lstStyle/>
          <a:p>
            <a:pPr algn="ctr" rtl="1"/>
            <a:r>
              <a:rPr lang="fa-IR" sz="2300" dirty="0">
                <a:cs typeface="B Nazanin" panose="00000400000000000000" pitchFamily="2" charset="-78"/>
              </a:rPr>
              <a:t>گروه آموزشی </a:t>
            </a:r>
            <a:r>
              <a:rPr lang="fa-IR" sz="2300" dirty="0" smtClean="0">
                <a:cs typeface="B Nazanin" panose="00000400000000000000" pitchFamily="2" charset="-78"/>
              </a:rPr>
              <a:t>بیوتکنولوژی،</a:t>
            </a:r>
            <a:r>
              <a:rPr lang="fa-IR" sz="2300" dirty="0">
                <a:cs typeface="B Nazanin" panose="00000400000000000000" pitchFamily="2" charset="-78"/>
              </a:rPr>
              <a:t/>
            </a:r>
            <a:br>
              <a:rPr lang="fa-IR" sz="2300" dirty="0">
                <a:cs typeface="B Nazanin" panose="00000400000000000000" pitchFamily="2" charset="-78"/>
              </a:rPr>
            </a:br>
            <a:r>
              <a:rPr lang="fa-IR" sz="2300" dirty="0">
                <a:cs typeface="B Nazanin" panose="00000400000000000000" pitchFamily="2" charset="-78"/>
              </a:rPr>
              <a:t> دانشکده </a:t>
            </a:r>
            <a:r>
              <a:rPr lang="fa-IR" sz="2300" dirty="0" smtClean="0">
                <a:cs typeface="B Nazanin" panose="00000400000000000000" pitchFamily="2" charset="-78"/>
              </a:rPr>
              <a:t>کشاورزی،</a:t>
            </a:r>
            <a:r>
              <a:rPr lang="fa-IR" sz="2300" dirty="0">
                <a:cs typeface="B Nazanin" panose="00000400000000000000" pitchFamily="2" charset="-78"/>
              </a:rPr>
              <a:t/>
            </a:r>
            <a:br>
              <a:rPr lang="fa-IR" sz="2300" dirty="0">
                <a:cs typeface="B Nazanin" panose="00000400000000000000" pitchFamily="2" charset="-78"/>
              </a:rPr>
            </a:br>
            <a:r>
              <a:rPr lang="fa-IR" sz="2300" dirty="0">
                <a:cs typeface="B Nazanin" panose="00000400000000000000" pitchFamily="2" charset="-78"/>
              </a:rPr>
              <a:t> دانشگاه بوعلی‌سینا، </a:t>
            </a:r>
            <a:br>
              <a:rPr lang="fa-IR" sz="2300" dirty="0">
                <a:cs typeface="B Nazanin" panose="00000400000000000000" pitchFamily="2" charset="-78"/>
              </a:rPr>
            </a:br>
            <a:r>
              <a:rPr lang="fa-IR" sz="2300" dirty="0">
                <a:cs typeface="B Nazanin" panose="00000400000000000000" pitchFamily="2" charset="-78"/>
              </a:rPr>
              <a:t>همدان</a:t>
            </a:r>
            <a:endParaRPr lang="en-US" sz="2300" dirty="0">
              <a:cs typeface="B Nazanin" panose="00000400000000000000" pitchFamily="2" charset="-78"/>
            </a:endParaRPr>
          </a:p>
        </p:txBody>
      </p:sp>
      <p:sp>
        <p:nvSpPr>
          <p:cNvPr id="14" name="TextBox 13">
            <a:extLst>
              <a:ext uri="{FF2B5EF4-FFF2-40B4-BE49-F238E27FC236}">
                <a16:creationId xmlns:a16="http://schemas.microsoft.com/office/drawing/2014/main" xmlns="" id="{E2FD5A40-0FFD-473C-AC41-AF223B157677}"/>
              </a:ext>
            </a:extLst>
          </p:cNvPr>
          <p:cNvSpPr txBox="1"/>
          <p:nvPr/>
        </p:nvSpPr>
        <p:spPr>
          <a:xfrm>
            <a:off x="8403771" y="6242994"/>
            <a:ext cx="3538395" cy="338554"/>
          </a:xfrm>
          <a:prstGeom prst="rect">
            <a:avLst/>
          </a:prstGeom>
          <a:noFill/>
        </p:spPr>
        <p:txBody>
          <a:bodyPr wrap="square" rtlCol="0">
            <a:spAutoFit/>
          </a:bodyPr>
          <a:lstStyle/>
          <a:p>
            <a:pPr algn="ctr" rtl="1"/>
            <a:r>
              <a:rPr lang="en-US" sz="1600" dirty="0" smtClean="0">
                <a:latin typeface="Arial Rounded MT Bold" panose="020F0704030504030204" pitchFamily="34" charset="0"/>
              </a:rPr>
              <a:t>Zeynab.dehnavi1655@gmail.com</a:t>
            </a:r>
            <a:endParaRPr lang="en-US" sz="1600" dirty="0">
              <a:latin typeface="Arial Rounded MT Bold" panose="020F0704030504030204" pitchFamily="34" charset="0"/>
            </a:endParaRPr>
          </a:p>
        </p:txBody>
      </p:sp>
      <p:pic>
        <p:nvPicPr>
          <p:cNvPr id="21" name="Picture 20">
            <a:extLst>
              <a:ext uri="{FF2B5EF4-FFF2-40B4-BE49-F238E27FC236}">
                <a16:creationId xmlns:a16="http://schemas.microsoft.com/office/drawing/2014/main" xmlns="" id="{3033B143-BBFB-4D7E-A1DD-E12A3ABA4528}"/>
              </a:ext>
            </a:extLst>
          </p:cNvPr>
          <p:cNvPicPr>
            <a:picLocks noChangeAspect="1"/>
          </p:cNvPicPr>
          <p:nvPr/>
        </p:nvPicPr>
        <p:blipFill rotWithShape="1">
          <a:blip r:embed="rId3">
            <a:extLst>
              <a:ext uri="{28A0092B-C50C-407E-A947-70E740481C1C}">
                <a14:useLocalDpi xmlns:a14="http://schemas.microsoft.com/office/drawing/2010/main" val="0"/>
              </a:ext>
            </a:extLst>
          </a:blip>
          <a:srcRect l="21315" r="27240"/>
          <a:stretch/>
        </p:blipFill>
        <p:spPr>
          <a:xfrm>
            <a:off x="249834" y="152864"/>
            <a:ext cx="2424531" cy="2356420"/>
          </a:xfrm>
          <a:prstGeom prst="rect">
            <a:avLst/>
          </a:prstGeom>
        </p:spPr>
      </p:pic>
      <p:pic>
        <p:nvPicPr>
          <p:cNvPr id="8" name="Picture 7"/>
          <p:cNvPicPr>
            <a:picLocks noChangeAspect="1"/>
          </p:cNvPicPr>
          <p:nvPr/>
        </p:nvPicPr>
        <p:blipFill>
          <a:blip r:embed="rId4"/>
          <a:stretch>
            <a:fillRect/>
          </a:stretch>
        </p:blipFill>
        <p:spPr>
          <a:xfrm>
            <a:off x="10682208" y="109507"/>
            <a:ext cx="1286367" cy="2188654"/>
          </a:xfrm>
          <a:prstGeom prst="rect">
            <a:avLst/>
          </a:prstGeom>
        </p:spPr>
      </p:pic>
    </p:spTree>
    <p:extLst>
      <p:ext uri="{BB962C8B-B14F-4D97-AF65-F5344CB8AC3E}">
        <p14:creationId xmlns:p14="http://schemas.microsoft.com/office/powerpoint/2010/main" val="225810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چکیده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3744543"/>
          </a:xfrm>
        </p:spPr>
        <p:txBody>
          <a:bodyPr>
            <a:normAutofit/>
          </a:bodyPr>
          <a:lstStyle/>
          <a:p>
            <a:pPr algn="just" rtl="1"/>
            <a:r>
              <a:rPr lang="fa-IR" sz="2000" dirty="0">
                <a:cs typeface="B Nazanin" panose="00000400000000000000" pitchFamily="2" charset="-78"/>
              </a:rPr>
              <a:t>گیاهان کاسنی (</a:t>
            </a:r>
            <a:r>
              <a:rPr lang="en-US" sz="2000" i="1" dirty="0" err="1">
                <a:latin typeface="Times New Roman" panose="02020603050405020304" pitchFamily="18" charset="0"/>
                <a:cs typeface="Times New Roman" panose="02020603050405020304" pitchFamily="18" charset="0"/>
              </a:rPr>
              <a:t>Cichorium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intybus</a:t>
            </a:r>
            <a:r>
              <a:rPr lang="en-US" sz="2000" i="1" dirty="0">
                <a:latin typeface="Times New Roman" panose="02020603050405020304" pitchFamily="18" charset="0"/>
                <a:cs typeface="Times New Roman" panose="02020603050405020304" pitchFamily="18" charset="0"/>
              </a:rPr>
              <a:t> L.</a:t>
            </a:r>
            <a:r>
              <a:rPr lang="fa-IR" sz="2000" dirty="0">
                <a:cs typeface="B Nazanin" panose="00000400000000000000" pitchFamily="2" charset="-78"/>
              </a:rPr>
              <a:t>)، شنگ (</a:t>
            </a:r>
            <a:r>
              <a:rPr lang="en-US" sz="2000" i="1" dirty="0" err="1">
                <a:latin typeface="Times New Roman" panose="02020603050405020304" pitchFamily="18" charset="0"/>
                <a:cs typeface="Times New Roman" panose="02020603050405020304" pitchFamily="18" charset="0"/>
              </a:rPr>
              <a:t>Tragopogon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dubius</a:t>
            </a:r>
            <a:r>
              <a:rPr lang="en-US" sz="2000" i="1" dirty="0">
                <a:latin typeface="Times New Roman" panose="02020603050405020304" pitchFamily="18" charset="0"/>
                <a:cs typeface="Times New Roman" panose="02020603050405020304" pitchFamily="18" charset="0"/>
              </a:rPr>
              <a:t> L.</a:t>
            </a:r>
            <a:r>
              <a:rPr lang="fa-IR" sz="2000" dirty="0">
                <a:cs typeface="B Nazanin" panose="00000400000000000000" pitchFamily="2" charset="-78"/>
              </a:rPr>
              <a:t>) و قندرون (</a:t>
            </a:r>
            <a:r>
              <a:rPr lang="en-US" sz="2000" i="1" dirty="0" err="1">
                <a:latin typeface="Times New Roman" panose="02020603050405020304" pitchFamily="18" charset="0"/>
                <a:cs typeface="Times New Roman" panose="02020603050405020304" pitchFamily="18" charset="0"/>
              </a:rPr>
              <a:t>Chondrilla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juncea</a:t>
            </a:r>
            <a:r>
              <a:rPr lang="en-US" sz="2000" i="1" dirty="0">
                <a:latin typeface="Times New Roman" panose="02020603050405020304" pitchFamily="18" charset="0"/>
                <a:cs typeface="Times New Roman" panose="02020603050405020304" pitchFamily="18" charset="0"/>
              </a:rPr>
              <a:t> L.</a:t>
            </a:r>
            <a:r>
              <a:rPr lang="fa-IR" sz="2000" dirty="0">
                <a:cs typeface="B Nazanin" panose="00000400000000000000" pitchFamily="2" charset="-78"/>
              </a:rPr>
              <a:t>) گیاهانی 2 ساله از خانواده آستراسه بوده و جز گیاهانی هستند که ریشه آن ها دارای مقادیر قابل توجه اینولین می باشند. </a:t>
            </a:r>
            <a:r>
              <a:rPr lang="ar-SA" sz="2000" dirty="0">
                <a:cs typeface="B Nazanin" panose="00000400000000000000" pitchFamily="2" charset="-78"/>
              </a:rPr>
              <a:t>اینولین خطی یکی از ساده ترین انواع فروکتان است که به علت دارا بودن ویژگی های مفید تغذیه ای و عملکردی نظیر جایگزین چربی، بهبود بافت و اثرات پری بیوتیک به طور گسترده ای در صنایع غذایی در سطح جهان مورد استفاده قرار می گیرد.</a:t>
            </a:r>
            <a:endParaRPr lang="en-US" sz="2000" dirty="0">
              <a:cs typeface="B Nazanin" panose="00000400000000000000" pitchFamily="2" charset="-78"/>
            </a:endParaRPr>
          </a:p>
          <a:p>
            <a:pPr algn="just" rtl="1"/>
            <a:r>
              <a:rPr lang="ar-SA" sz="2000" dirty="0">
                <a:cs typeface="B Nazanin" panose="00000400000000000000" pitchFamily="2" charset="-78"/>
              </a:rPr>
              <a:t>در این پژوهش، اینولین هر سه گیاه تحت شرایط یکسان استخراج شده و مقدار اینولین و بازده استخراج آن ها با یکدیگر مقایسه شد.</a:t>
            </a:r>
            <a:endParaRPr lang="en-US" sz="2000" dirty="0">
              <a:cs typeface="B Nazanin" panose="00000400000000000000" pitchFamily="2" charset="-78"/>
            </a:endParaRPr>
          </a:p>
          <a:p>
            <a:pPr algn="just" rtl="1"/>
            <a:r>
              <a:rPr lang="ar-SA" sz="2000" dirty="0">
                <a:cs typeface="B Nazanin" panose="00000400000000000000" pitchFamily="2" charset="-78"/>
              </a:rPr>
              <a:t>نتایج نشان می دهد که مقدار اینولین در گیاه قندرون نسبت به گیاهان دیگر بیشتر بوده و </a:t>
            </a:r>
            <a:r>
              <a:rPr lang="fa-IR" sz="2000" dirty="0" smtClean="0">
                <a:cs typeface="B Nazanin" panose="00000400000000000000" pitchFamily="2" charset="-78"/>
              </a:rPr>
              <a:t>اختلاف</a:t>
            </a:r>
            <a:r>
              <a:rPr lang="ar-SA" sz="2000" dirty="0" smtClean="0">
                <a:cs typeface="B Nazanin" panose="00000400000000000000" pitchFamily="2" charset="-78"/>
              </a:rPr>
              <a:t> </a:t>
            </a:r>
            <a:r>
              <a:rPr lang="ar-SA" sz="2000" dirty="0">
                <a:cs typeface="B Nazanin" panose="00000400000000000000" pitchFamily="2" charset="-78"/>
              </a:rPr>
              <a:t>معنی داری با سایر </a:t>
            </a:r>
            <a:r>
              <a:rPr lang="ar-SA" sz="2000" dirty="0" smtClean="0">
                <a:cs typeface="B Nazanin" panose="00000400000000000000" pitchFamily="2" charset="-78"/>
              </a:rPr>
              <a:t>گیاهان</a:t>
            </a:r>
            <a:r>
              <a:rPr lang="fa-IR" sz="2000" dirty="0" smtClean="0">
                <a:cs typeface="B Nazanin" panose="00000400000000000000" pitchFamily="2" charset="-78"/>
              </a:rPr>
              <a:t> مورد بررسی در</a:t>
            </a:r>
            <a:r>
              <a:rPr lang="ar-SA" sz="2000" dirty="0" smtClean="0">
                <a:cs typeface="B Nazanin" panose="00000400000000000000" pitchFamily="2" charset="-78"/>
              </a:rPr>
              <a:t> </a:t>
            </a:r>
            <a:r>
              <a:rPr lang="ar-SA" sz="2000" dirty="0">
                <a:cs typeface="B Nazanin" panose="00000400000000000000" pitchFamily="2" charset="-78"/>
              </a:rPr>
              <a:t>خانواده آستراسه دارد و همچنین درجه پلیمریزاسیون این گیاه نسبت به سایر گیاهان </a:t>
            </a:r>
            <a:r>
              <a:rPr lang="fa-IR" sz="2000" dirty="0" smtClean="0">
                <a:cs typeface="B Nazanin" panose="00000400000000000000" pitchFamily="2" charset="-78"/>
              </a:rPr>
              <a:t>مورد بررسی </a:t>
            </a:r>
            <a:r>
              <a:rPr lang="ar-SA" sz="2000" dirty="0" smtClean="0">
                <a:cs typeface="B Nazanin" panose="00000400000000000000" pitchFamily="2" charset="-78"/>
              </a:rPr>
              <a:t>بالاتر </a:t>
            </a:r>
            <a:r>
              <a:rPr lang="ar-SA" sz="2000" dirty="0">
                <a:cs typeface="B Nazanin" panose="00000400000000000000" pitchFamily="2" charset="-78"/>
              </a:rPr>
              <a:t>می باشد.</a:t>
            </a:r>
            <a:endParaRPr lang="en-US" sz="2000" dirty="0">
              <a:cs typeface="B Nazanin" panose="00000400000000000000" pitchFamily="2" charset="-78"/>
            </a:endParaRPr>
          </a:p>
        </p:txBody>
      </p:sp>
      <p:sp>
        <p:nvSpPr>
          <p:cNvPr id="4" name="TextBox 3">
            <a:extLst>
              <a:ext uri="{FF2B5EF4-FFF2-40B4-BE49-F238E27FC236}">
                <a16:creationId xmlns:a16="http://schemas.microsoft.com/office/drawing/2014/main" xmlns="" id="{E87A4854-0A80-4A8B-A01B-5138B997FC58}"/>
              </a:ext>
            </a:extLst>
          </p:cNvPr>
          <p:cNvSpPr txBox="1"/>
          <p:nvPr/>
        </p:nvSpPr>
        <p:spPr>
          <a:xfrm>
            <a:off x="318977" y="6198373"/>
            <a:ext cx="11674549" cy="646331"/>
          </a:xfrm>
          <a:prstGeom prst="rect">
            <a:avLst/>
          </a:prstGeom>
          <a:noFill/>
        </p:spPr>
        <p:txBody>
          <a:bodyPr wrap="square" rtlCol="0">
            <a:spAutoFit/>
          </a:bodyPr>
          <a:lstStyle/>
          <a:p>
            <a:pPr algn="just" rtl="1"/>
            <a:r>
              <a:rPr lang="fa-IR" sz="1800" dirty="0" smtClean="0">
                <a:cs typeface="B Nazanin" panose="00000400000000000000" pitchFamily="2" charset="-78"/>
              </a:rPr>
              <a:t>کلمات کلیدی:</a:t>
            </a:r>
            <a:r>
              <a:rPr lang="fa-IR" dirty="0">
                <a:cs typeface="B Nazanin" panose="00000400000000000000" pitchFamily="2" charset="-78"/>
              </a:rPr>
              <a:t> </a:t>
            </a:r>
            <a:r>
              <a:rPr lang="ar-SA" dirty="0">
                <a:cs typeface="B Nazanin" panose="00000400000000000000" pitchFamily="2" charset="-78"/>
              </a:rPr>
              <a:t>کاسنی، شنگ، قندرون، اینولین، پری بیوتیک، درجه پلیمریزاسیون</a:t>
            </a:r>
            <a:endParaRPr lang="en-US" dirty="0">
              <a:cs typeface="B Nazanin" panose="00000400000000000000" pitchFamily="2" charset="-78"/>
            </a:endParaRPr>
          </a:p>
          <a:p>
            <a:pPr algn="just" rtl="1"/>
            <a:r>
              <a:rPr lang="fa-IR" sz="1800" dirty="0" smtClean="0">
                <a:cs typeface="B Nazanin" panose="00000400000000000000" pitchFamily="2" charset="-78"/>
              </a:rPr>
              <a:t> </a:t>
            </a:r>
            <a:endParaRPr lang="en-US" sz="1800" dirty="0">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536666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1900" dirty="0">
                <a:cs typeface="B Nazanin" panose="00000400000000000000" pitchFamily="2" charset="-78"/>
              </a:rPr>
              <a:t>بیشتر گیاهان نشاسته را به عنوان کربوهیدرات ذخیره می کنند اما کربوهیدرات ذخیره شده دیگری مانند اینولین در گیاهان وجود دارد. اینولین نوعی فروکتان است که در بیش از 36000 گونه گیاهی از جمله خانواده آستراسه وجود دارد. گیاهان کاسنی، شنگ و قندرون حاوی مقادیر زیادی اینولین هستند که در این پژوهش مورد مقایسه قرار می گیرند. به طور معمول ، اینولین خالص یک پودر سفید است و به عنوان یک ماده غذایی کاربردی بسیار مورد استفاده قرار می گیرد (لروکس، 1996). اینولین یک مولکول واحد نیست بلکه ترکیبی از اولیگوساکارید و پلی ساکارید است که از واحدهای فروکتوز تشکیل شده است (لوپز-مولینا و همکاران ، 2005)، و وجود آن در ریشه های کاسنی به عنوان یک ماده غذایی کاربردی در نظر گرفته می شود. زیرا این امر بر فرایندهای فیزیولوژیکی و بیوشیمیایی تاثیر می گذارد و می تواند منجر به سلامتی بهتر و کاهش خطر ابتلا به برخی بیماری ها شود. (کیپ و همکاران، 2006؛ موریس، 2012).</a:t>
            </a:r>
          </a:p>
          <a:p>
            <a:pPr marL="0" indent="0" algn="just" rtl="1">
              <a:buNone/>
            </a:pPr>
            <a:r>
              <a:rPr lang="fa-IR" sz="1900" dirty="0">
                <a:cs typeface="B Nazanin" panose="00000400000000000000" pitchFamily="2" charset="-78"/>
              </a:rPr>
              <a:t>اینولین در انواع منابع گیاهی مانند کنگرفرنگی، کاسنی، قاصدک، پیاز، سیر، موز، مارچوبه و تره فرنگی ساخته و ذخیره می شود (میلانی و همکاران، 2011</a:t>
            </a:r>
            <a:r>
              <a:rPr lang="fa-IR" sz="1900" dirty="0" smtClean="0">
                <a:cs typeface="B Nazanin" panose="00000400000000000000" pitchFamily="2" charset="-78"/>
              </a:rPr>
              <a:t>).</a:t>
            </a:r>
            <a:endParaRPr lang="fa-IR" sz="1900" dirty="0">
              <a:cs typeface="B Nazanin" panose="00000400000000000000" pitchFamily="2" charset="-78"/>
            </a:endParaRPr>
          </a:p>
          <a:p>
            <a:pPr marL="0" indent="0" algn="just" rtl="1">
              <a:buNone/>
            </a:pPr>
            <a:r>
              <a:rPr lang="fa-IR" sz="1900" dirty="0">
                <a:cs typeface="B Nazanin" panose="00000400000000000000" pitchFamily="2" charset="-78"/>
              </a:rPr>
              <a:t>در کاسنی سه ژن </a:t>
            </a:r>
            <a:r>
              <a:rPr lang="en-US" sz="1900" dirty="0" smtClean="0">
                <a:cs typeface="B Nazanin" panose="00000400000000000000" pitchFamily="2" charset="-78"/>
              </a:rPr>
              <a:t>1-SST،1-FFT  </a:t>
            </a:r>
            <a:r>
              <a:rPr lang="fa-IR" sz="1900" dirty="0" smtClean="0">
                <a:cs typeface="B Nazanin" panose="00000400000000000000" pitchFamily="2" charset="-78"/>
              </a:rPr>
              <a:t> و </a:t>
            </a:r>
            <a:r>
              <a:rPr lang="en-US" sz="1900" dirty="0" smtClean="0">
                <a:cs typeface="B Nazanin" panose="00000400000000000000" pitchFamily="2" charset="-78"/>
              </a:rPr>
              <a:t>1-FEH</a:t>
            </a:r>
            <a:r>
              <a:rPr lang="fa-IR" sz="1900" dirty="0" smtClean="0">
                <a:cs typeface="B Nazanin" panose="00000400000000000000" pitchFamily="2" charset="-78"/>
              </a:rPr>
              <a:t> در </a:t>
            </a:r>
            <a:r>
              <a:rPr lang="fa-IR" sz="1900" dirty="0">
                <a:cs typeface="B Nazanin" panose="00000400000000000000" pitchFamily="2" charset="-78"/>
              </a:rPr>
              <a:t>بیوسنتز اینولین نقش دارند </a:t>
            </a:r>
            <a:r>
              <a:rPr lang="fa-IR" sz="1900" dirty="0" smtClean="0">
                <a:cs typeface="B Nazanin" panose="00000400000000000000" pitchFamily="2" charset="-78"/>
              </a:rPr>
              <a:t>(معروفی </a:t>
            </a:r>
            <a:r>
              <a:rPr lang="fa-IR" sz="1900" dirty="0">
                <a:cs typeface="B Nazanin" panose="00000400000000000000" pitchFamily="2" charset="-78"/>
              </a:rPr>
              <a:t>و همکاران، 2010 </a:t>
            </a:r>
            <a:r>
              <a:rPr lang="fa-IR" sz="1900" dirty="0" smtClean="0">
                <a:cs typeface="B Nazanin" panose="00000400000000000000" pitchFamily="2" charset="-78"/>
              </a:rPr>
              <a:t>). آنزیم </a:t>
            </a:r>
            <a:r>
              <a:rPr lang="en-US" sz="1900" dirty="0" smtClean="0">
                <a:cs typeface="B Nazanin" panose="00000400000000000000" pitchFamily="2" charset="-78"/>
              </a:rPr>
              <a:t> FFT</a:t>
            </a:r>
            <a:r>
              <a:rPr lang="fa-IR" sz="1900" dirty="0" smtClean="0">
                <a:cs typeface="B Nazanin" panose="00000400000000000000" pitchFamily="2" charset="-78"/>
              </a:rPr>
              <a:t>واحد </a:t>
            </a:r>
            <a:r>
              <a:rPr lang="fa-IR" sz="1900" dirty="0">
                <a:cs typeface="B Nazanin" panose="00000400000000000000" pitchFamily="2" charset="-78"/>
              </a:rPr>
              <a:t>فروکتوزیل را از یک فروکتان دهنده به انتهای یک گیرنده منتقل کرده که منجر به طویل شدن پذیرنده ها و تخریب دهنده ها می شود. ویژگی </a:t>
            </a:r>
            <a:r>
              <a:rPr lang="fa-IR" sz="1900" dirty="0" smtClean="0">
                <a:cs typeface="B Nazanin" panose="00000400000000000000" pitchFamily="2" charset="-78"/>
              </a:rPr>
              <a:t>های</a:t>
            </a:r>
            <a:r>
              <a:rPr lang="en-US" sz="1900" dirty="0" smtClean="0">
                <a:cs typeface="B Nazanin" panose="00000400000000000000" pitchFamily="2" charset="-78"/>
              </a:rPr>
              <a:t>FFT </a:t>
            </a:r>
            <a:r>
              <a:rPr lang="fa-IR" sz="1900" dirty="0" smtClean="0">
                <a:cs typeface="B Nazanin" panose="00000400000000000000" pitchFamily="2" charset="-78"/>
              </a:rPr>
              <a:t> تعیین </a:t>
            </a:r>
            <a:r>
              <a:rPr lang="fa-IR" sz="1900" dirty="0">
                <a:cs typeface="B Nazanin" panose="00000400000000000000" pitchFamily="2" charset="-78"/>
              </a:rPr>
              <a:t>کننده نوع پیوند گلیکوزیدی و الگوی ساختاری فروکتان است. </a:t>
            </a:r>
            <a:r>
              <a:rPr lang="en-US" sz="1900" dirty="0">
                <a:cs typeface="B Nazanin" panose="00000400000000000000" pitchFamily="2" charset="-78"/>
              </a:rPr>
              <a:t>FEH </a:t>
            </a:r>
            <a:r>
              <a:rPr lang="fa-IR" sz="1900" dirty="0" smtClean="0">
                <a:cs typeface="B Nazanin" panose="00000400000000000000" pitchFamily="2" charset="-78"/>
              </a:rPr>
              <a:t> در </a:t>
            </a:r>
            <a:r>
              <a:rPr lang="fa-IR" sz="1900" dirty="0">
                <a:cs typeface="B Nazanin" panose="00000400000000000000" pitchFamily="2" charset="-78"/>
              </a:rPr>
              <a:t>گیاهان منجر به تخریب فروکتان ها و آزادسازی فروکتوز آزاد از انتهای زنجیره می شود. بنابراین تعادل بین </a:t>
            </a:r>
            <a:r>
              <a:rPr lang="en-US" sz="1900" dirty="0" smtClean="0">
                <a:cs typeface="B Nazanin" panose="00000400000000000000" pitchFamily="2" charset="-78"/>
              </a:rPr>
              <a:t>1-FFT</a:t>
            </a:r>
            <a:r>
              <a:rPr lang="fa-IR" sz="1900" dirty="0" smtClean="0">
                <a:cs typeface="B Nazanin" panose="00000400000000000000" pitchFamily="2" charset="-78"/>
              </a:rPr>
              <a:t> و </a:t>
            </a:r>
            <a:r>
              <a:rPr lang="en-US" sz="1900" dirty="0" smtClean="0">
                <a:cs typeface="B Nazanin" panose="00000400000000000000" pitchFamily="2" charset="-78"/>
              </a:rPr>
              <a:t>1-FEH</a:t>
            </a:r>
            <a:r>
              <a:rPr lang="fa-IR" sz="1900" dirty="0" smtClean="0">
                <a:cs typeface="B Nazanin" panose="00000400000000000000" pitchFamily="2" charset="-78"/>
              </a:rPr>
              <a:t> </a:t>
            </a:r>
            <a:r>
              <a:rPr lang="en-US" sz="1900" dirty="0" smtClean="0">
                <a:cs typeface="B Nazanin" panose="00000400000000000000" pitchFamily="2" charset="-78"/>
              </a:rPr>
              <a:t> </a:t>
            </a:r>
            <a:r>
              <a:rPr lang="fa-IR" sz="1900" dirty="0">
                <a:cs typeface="B Nazanin" panose="00000400000000000000" pitchFamily="2" charset="-78"/>
              </a:rPr>
              <a:t>بر تغییرات طول فروکتان یا درجه پلیمریزاسیون آنها اثر گذار است. همچنین معرفی ژن های </a:t>
            </a:r>
            <a:r>
              <a:rPr lang="en-US" sz="1900" dirty="0" smtClean="0">
                <a:cs typeface="B Nazanin" panose="00000400000000000000" pitchFamily="2" charset="-78"/>
              </a:rPr>
              <a:t>1-SST</a:t>
            </a:r>
            <a:r>
              <a:rPr lang="fa-IR" sz="1900" dirty="0" smtClean="0">
                <a:cs typeface="B Nazanin" panose="00000400000000000000" pitchFamily="2" charset="-78"/>
              </a:rPr>
              <a:t> </a:t>
            </a:r>
            <a:r>
              <a:rPr lang="en-US" sz="1900" dirty="0" smtClean="0">
                <a:cs typeface="B Nazanin" panose="00000400000000000000" pitchFamily="2" charset="-78"/>
              </a:rPr>
              <a:t> </a:t>
            </a:r>
            <a:r>
              <a:rPr lang="fa-IR" sz="1900" dirty="0">
                <a:cs typeface="B Nazanin" panose="00000400000000000000" pitchFamily="2" charset="-78"/>
              </a:rPr>
              <a:t>و </a:t>
            </a:r>
            <a:r>
              <a:rPr lang="en-US" sz="1900" dirty="0" smtClean="0">
                <a:cs typeface="B Nazanin" panose="00000400000000000000" pitchFamily="2" charset="-78"/>
              </a:rPr>
              <a:t>1-FFT</a:t>
            </a:r>
            <a:r>
              <a:rPr lang="fa-IR" sz="1900" dirty="0" smtClean="0">
                <a:cs typeface="B Nazanin" panose="00000400000000000000" pitchFamily="2" charset="-78"/>
              </a:rPr>
              <a:t> </a:t>
            </a:r>
            <a:r>
              <a:rPr lang="en-US" sz="1900" dirty="0" smtClean="0">
                <a:cs typeface="B Nazanin" panose="00000400000000000000" pitchFamily="2" charset="-78"/>
              </a:rPr>
              <a:t> </a:t>
            </a:r>
            <a:r>
              <a:rPr lang="fa-IR" sz="1900" dirty="0">
                <a:cs typeface="B Nazanin" panose="00000400000000000000" pitchFamily="2" charset="-78"/>
              </a:rPr>
              <a:t>به گیاهان غیر تولید کننده فروکتان و اینولین منجر به تولید گیاهان تراریختی که قادر به تولید اینولین هستند می شود (شوریده و همکاران، 1392).</a:t>
            </a: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52171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244549" y="1977656"/>
            <a:ext cx="11621386" cy="4044283"/>
          </a:xfrm>
        </p:spPr>
        <p:txBody>
          <a:bodyPr>
            <a:normAutofit/>
          </a:bodyPr>
          <a:lstStyle/>
          <a:p>
            <a:pPr marL="0" indent="0" algn="just" rtl="1">
              <a:buNone/>
            </a:pPr>
            <a:r>
              <a:rPr lang="fa-IR" sz="2000" dirty="0" smtClean="0">
                <a:cs typeface="B Nazanin" panose="00000400000000000000" pitchFamily="2" charset="-78"/>
              </a:rPr>
              <a:t>جهت استخراج اینولین مراحل زیر انجام می گیرد:</a:t>
            </a:r>
          </a:p>
          <a:p>
            <a:pPr marL="0" indent="0" algn="just" rtl="1">
              <a:buNone/>
            </a:pPr>
            <a:r>
              <a:rPr lang="fa-IR" sz="2000" dirty="0" smtClean="0">
                <a:cs typeface="B Nazanin" panose="00000400000000000000" pitchFamily="2" charset="-78"/>
              </a:rPr>
              <a:t>ابتدا </a:t>
            </a:r>
            <a:r>
              <a:rPr lang="fa-IR" sz="2000" dirty="0">
                <a:cs typeface="B Nazanin" panose="00000400000000000000" pitchFamily="2" charset="-78"/>
              </a:rPr>
              <a:t>ریشه ی گیاهان برداشته شده و به منظور حذف آلودگی سطحی ریشه ها با آب شسته شدند( بهتر است از ریشه های 2 ساله که اینولین بیشتری دارند استفاده شود). 10 گرم از ریشه ی تازه را برداشته و مقدار 50 میلی لیتر آب مقطر به آن اضافه </a:t>
            </a:r>
            <a:r>
              <a:rPr lang="fa-IR" sz="2000" dirty="0" smtClean="0">
                <a:cs typeface="B Nazanin" panose="00000400000000000000" pitchFamily="2" charset="-78"/>
              </a:rPr>
              <a:t>شده </a:t>
            </a:r>
            <a:r>
              <a:rPr lang="fa-IR" sz="2000" dirty="0">
                <a:cs typeface="B Nazanin" panose="00000400000000000000" pitchFamily="2" charset="-78"/>
              </a:rPr>
              <a:t>و به مدت 1 ساعت در دمای 60 درجه قرار </a:t>
            </a:r>
            <a:r>
              <a:rPr lang="fa-IR" sz="2000" dirty="0" smtClean="0">
                <a:cs typeface="B Nazanin" panose="00000400000000000000" pitchFamily="2" charset="-78"/>
              </a:rPr>
              <a:t>گرفت سپس </a:t>
            </a:r>
            <a:r>
              <a:rPr lang="fa-IR" sz="2000" dirty="0">
                <a:cs typeface="B Nazanin" panose="00000400000000000000" pitchFamily="2" charset="-78"/>
              </a:rPr>
              <a:t>با استفاده از کاغذ صافی عصاره ی حاصل  صاف شد. به منظور حذف ذرات کلوئیدی مانند پکتین، پروتئین و مواد دیواره سلولی، 3 میلی لیتر هیدروکسید کلسیم 5 درصد را به عصاره اضافه </a:t>
            </a:r>
            <a:r>
              <a:rPr lang="fa-IR" sz="2000" dirty="0" smtClean="0">
                <a:cs typeface="B Nazanin" panose="00000400000000000000" pitchFamily="2" charset="-78"/>
              </a:rPr>
              <a:t>شده </a:t>
            </a:r>
            <a:r>
              <a:rPr lang="fa-IR" sz="2000" dirty="0">
                <a:cs typeface="B Nazanin" panose="00000400000000000000" pitchFamily="2" charset="-78"/>
              </a:rPr>
              <a:t>و عصاره را در دمای 60 درجه به مدت نیم ساعت قرار </a:t>
            </a:r>
            <a:r>
              <a:rPr lang="fa-IR" sz="2000" dirty="0" smtClean="0">
                <a:cs typeface="B Nazanin" panose="00000400000000000000" pitchFamily="2" charset="-78"/>
              </a:rPr>
              <a:t>گرفت </a:t>
            </a:r>
            <a:r>
              <a:rPr lang="fa-IR" sz="2000" dirty="0">
                <a:cs typeface="B Nazanin" panose="00000400000000000000" pitchFamily="2" charset="-78"/>
              </a:rPr>
              <a:t>و پس از آن عصاره صاف شد. جهت  رسوب سایر مواد گیاهی 3 میلی لیتر اسید فسفریک 10 درصد را به عصاره اضافه </a:t>
            </a:r>
            <a:r>
              <a:rPr lang="fa-IR" sz="2000" dirty="0" smtClean="0">
                <a:cs typeface="B Nazanin" panose="00000400000000000000" pitchFamily="2" charset="-78"/>
              </a:rPr>
              <a:t>و </a:t>
            </a:r>
            <a:r>
              <a:rPr lang="fa-IR" sz="2000" dirty="0">
                <a:cs typeface="B Nazanin" panose="00000400000000000000" pitchFamily="2" charset="-78"/>
              </a:rPr>
              <a:t>به مدت 2 الی 3 ساعت آن </a:t>
            </a:r>
            <a:r>
              <a:rPr lang="fa-IR" sz="2000" dirty="0" smtClean="0">
                <a:cs typeface="B Nazanin" panose="00000400000000000000" pitchFamily="2" charset="-78"/>
              </a:rPr>
              <a:t>در </a:t>
            </a:r>
            <a:r>
              <a:rPr lang="fa-IR" sz="2000" dirty="0">
                <a:cs typeface="B Nazanin" panose="00000400000000000000" pitchFamily="2" charset="-78"/>
              </a:rPr>
              <a:t>دمای 60 درجه قرار </a:t>
            </a:r>
            <a:r>
              <a:rPr lang="fa-IR" sz="2000" dirty="0" smtClean="0">
                <a:cs typeface="B Nazanin" panose="00000400000000000000" pitchFamily="2" charset="-78"/>
              </a:rPr>
              <a:t>گرفت </a:t>
            </a:r>
            <a:r>
              <a:rPr lang="fa-IR" sz="2000" dirty="0">
                <a:cs typeface="B Nazanin" panose="00000400000000000000" pitchFamily="2" charset="-78"/>
              </a:rPr>
              <a:t>و سپس صاف </a:t>
            </a:r>
            <a:r>
              <a:rPr lang="fa-IR" sz="2000" dirty="0" smtClean="0">
                <a:cs typeface="B Nazanin" panose="00000400000000000000" pitchFamily="2" charset="-78"/>
              </a:rPr>
              <a:t>شد</a:t>
            </a:r>
            <a:r>
              <a:rPr lang="fa-IR" sz="2000" dirty="0">
                <a:cs typeface="B Nazanin" panose="00000400000000000000" pitchFamily="2" charset="-78"/>
              </a:rPr>
              <a:t> </a:t>
            </a:r>
            <a:r>
              <a:rPr lang="fa-IR" sz="2000" dirty="0" smtClean="0">
                <a:cs typeface="B Nazanin" panose="00000400000000000000" pitchFamily="2" charset="-78"/>
              </a:rPr>
              <a:t>و همچنین به منظور </a:t>
            </a:r>
            <a:r>
              <a:rPr lang="fa-IR" sz="2000" dirty="0">
                <a:cs typeface="B Nazanin" panose="00000400000000000000" pitchFamily="2" charset="-78"/>
              </a:rPr>
              <a:t>حذف رنگ عصاره </a:t>
            </a:r>
            <a:r>
              <a:rPr lang="fa-IR" sz="2000" dirty="0" smtClean="0">
                <a:cs typeface="B Nazanin" panose="00000400000000000000" pitchFamily="2" charset="-78"/>
              </a:rPr>
              <a:t>از کربن فعال استفاده شد. </a:t>
            </a:r>
            <a:r>
              <a:rPr lang="fa-IR" sz="2000" dirty="0">
                <a:cs typeface="B Nazanin" panose="00000400000000000000" pitchFamily="2" charset="-78"/>
              </a:rPr>
              <a:t>برای تشکیل رسوب اینولین، 3 برابر حجم عصاره اتانول 96 درصد را به آن اضافه </a:t>
            </a:r>
            <a:r>
              <a:rPr lang="fa-IR" sz="2000" dirty="0" smtClean="0">
                <a:cs typeface="B Nazanin" panose="00000400000000000000" pitchFamily="2" charset="-78"/>
              </a:rPr>
              <a:t>و </a:t>
            </a:r>
            <a:r>
              <a:rPr lang="fa-IR" sz="2000" dirty="0">
                <a:cs typeface="B Nazanin" panose="00000400000000000000" pitchFamily="2" charset="-78"/>
              </a:rPr>
              <a:t>به مدت 48 ساعت در آون و در دمای 40 درجه قرار داده شد و سپس برای خشک شدن اینولین آن را داخل پتری دیش ریخته و 2 روز در دمای اتاق قرار گرفت.</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8547" y="4698863"/>
            <a:ext cx="1967345" cy="21083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4473" y="4796428"/>
            <a:ext cx="2502263" cy="194029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7629" y="4796428"/>
            <a:ext cx="2587062" cy="194029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5584" y="4742327"/>
            <a:ext cx="2659196" cy="1994397"/>
          </a:xfrm>
          <a:prstGeom prst="rect">
            <a:avLst/>
          </a:prstGeom>
        </p:spPr>
      </p:pic>
      <p:pic>
        <p:nvPicPr>
          <p:cNvPr id="9" name="Picture 8"/>
          <p:cNvPicPr>
            <a:picLocks noChangeAspect="1"/>
          </p:cNvPicPr>
          <p:nvPr/>
        </p:nvPicPr>
        <p:blipFill>
          <a:blip r:embed="rId7"/>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93457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فرضیه‌ها</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a:cs typeface="B Nazanin" panose="00000400000000000000" pitchFamily="2" charset="-78"/>
              </a:rPr>
              <a:t>اینولین را می توان از گیاهان کاسنی، شنگ و قندرون استخراج نمود.</a:t>
            </a:r>
          </a:p>
          <a:p>
            <a:pPr marL="0" indent="0" algn="just" rtl="1">
              <a:buNone/>
            </a:pPr>
            <a:r>
              <a:rPr lang="fa-IR" sz="2000" dirty="0">
                <a:cs typeface="B Nazanin" panose="00000400000000000000" pitchFamily="2" charset="-78"/>
              </a:rPr>
              <a:t>میزان اینولین در گیاهان کاسنی، شنگ و قندرون متفاوت است.</a:t>
            </a:r>
            <a:endParaRPr lang="en-US" sz="2000"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896107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a:t>
            </a:r>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نتیجه‌گیری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800" dirty="0">
                <a:effectLst/>
                <a:latin typeface="Arial"/>
                <a:cs typeface="B Nazanin" panose="00000400000000000000"/>
              </a:rPr>
              <a:t>با توجه به یکسان بودن شرایط استخراج اینولین در سه گیاه کاسنی، شنگ و قندرون، بازده استخراج و درصد اینولین استخراج شده در گیاه قندرون بالاتر بوده و اختلاف معنی داری باگیاهان شنگ و کاسنی دارد</a:t>
            </a:r>
            <a:br>
              <a:rPr lang="fa-IR" sz="2800" dirty="0">
                <a:effectLst/>
                <a:latin typeface="Arial"/>
                <a:cs typeface="B Nazanin" panose="00000400000000000000"/>
              </a:rPr>
            </a:br>
            <a:r>
              <a:rPr lang="fa-IR" sz="2800" dirty="0">
                <a:effectLst/>
                <a:latin typeface="Arial"/>
                <a:cs typeface="B Nazanin" panose="00000400000000000000"/>
              </a:rPr>
              <a:t>پس از قندرون، گیاه کاسنی نسبت به گیاه شنگ درصد اینولین بیشتری دارد.</a:t>
            </a:r>
            <a:br>
              <a:rPr lang="fa-IR" sz="2800" dirty="0">
                <a:effectLst/>
                <a:latin typeface="Arial"/>
                <a:cs typeface="B Nazanin" panose="00000400000000000000"/>
              </a:rPr>
            </a:br>
            <a:r>
              <a:rPr lang="fa-IR" sz="2800" dirty="0">
                <a:effectLst/>
                <a:latin typeface="Arial"/>
                <a:cs typeface="B Nazanin" panose="00000400000000000000"/>
              </a:rPr>
              <a:t>همچنین، درجه پلیمریزاسیون یا </a:t>
            </a:r>
            <a:r>
              <a:rPr lang="en-US" sz="2800" dirty="0">
                <a:effectLst/>
                <a:latin typeface="Times New Roman" panose="02020603050405020304" pitchFamily="18" charset="0"/>
                <a:cs typeface="Times New Roman" panose="02020603050405020304" pitchFamily="18" charset="0"/>
              </a:rPr>
              <a:t>DP</a:t>
            </a:r>
            <a:r>
              <a:rPr lang="fa-IR" sz="2800" dirty="0">
                <a:effectLst/>
                <a:latin typeface="Arial"/>
                <a:cs typeface="B Nazanin" panose="00000400000000000000"/>
              </a:rPr>
              <a:t> در گیاه قندرون بیشتر از گیاهان دیگر بود بنابراین گیاه قندرون از میزان اینولین بیشتری برخوردار است و می تواند به عنوان منبع مهم استخراج اینولین قرار گیرد.</a:t>
            </a:r>
            <a:r>
              <a:rPr lang="en-US" sz="2800" dirty="0">
                <a:effectLst/>
                <a:latin typeface="Arial"/>
                <a:cs typeface="B Nazanin" panose="00000400000000000000"/>
              </a:rPr>
              <a:t/>
            </a:r>
            <a:br>
              <a:rPr lang="en-US" sz="2800" dirty="0">
                <a:effectLst/>
                <a:latin typeface="Arial"/>
                <a:cs typeface="B Nazanin" panose="00000400000000000000"/>
              </a:rPr>
            </a:br>
            <a:endParaRPr lang="en-US" sz="2000"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173579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تقدیر و تشکر</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1446027" y="3155580"/>
            <a:ext cx="9027043" cy="2330820"/>
          </a:xfrm>
        </p:spPr>
        <p:txBody>
          <a:bodyPr>
            <a:normAutofit/>
          </a:bodyPr>
          <a:lstStyle/>
          <a:p>
            <a:pPr marL="0" indent="0" algn="ctr" rtl="1">
              <a:buNone/>
            </a:pPr>
            <a:r>
              <a:rPr lang="fa-IR" sz="3200" dirty="0" smtClean="0">
                <a:cs typeface="B Zar" panose="00000400000000000000" pitchFamily="2" charset="-78"/>
              </a:rPr>
              <a:t>صمیمانه تشکر میکنم از استاد راهنمای گرامی جناب آقای دکتر هدایت باقری جهت راهنمایی های ارزشمندشان و همچنین از کلیه افرادی که در انجام این پایان نامه من را یاری نمودند.</a:t>
            </a:r>
            <a:endParaRPr lang="en-US" sz="3200" dirty="0">
              <a:cs typeface="B Zar"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422491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منابع</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fontScale="85000" lnSpcReduction="10000"/>
          </a:bodyPr>
          <a:lstStyle/>
          <a:p>
            <a:pPr algn="r" rtl="1"/>
            <a:r>
              <a:rPr lang="ar-SA" sz="2000" dirty="0">
                <a:cs typeface="B Nazanin" panose="00000400000000000000" pitchFamily="2" charset="-78"/>
              </a:rPr>
              <a:t>شوریده، ه، پیغمبری، س، امیدی، م، نقوی، م، معروفی، ا و حسینی نژاد، م. (1392). هم ردیفی توالی آنزیم های مسیر بیوسنتز اینولین در گیاهان. مهندسی ژنتیک و ایمنی زیستی. دوره دوم. شماره1. صفحه 49-58.</a:t>
            </a:r>
            <a:endParaRPr lang="en-US" sz="2000" dirty="0">
              <a:cs typeface="B Nazanin" panose="00000400000000000000" pitchFamily="2" charset="-78"/>
            </a:endParaRPr>
          </a:p>
          <a:p>
            <a:r>
              <a:rPr lang="en-US" sz="2000" dirty="0">
                <a:cs typeface="B Nazanin" panose="00000400000000000000" pitchFamily="2" charset="-78"/>
              </a:rPr>
              <a:t>Kip, P., Meyer, D., &amp; </a:t>
            </a:r>
            <a:r>
              <a:rPr lang="en-US" sz="2000" dirty="0" err="1">
                <a:cs typeface="B Nazanin" panose="00000400000000000000" pitchFamily="2" charset="-78"/>
              </a:rPr>
              <a:t>Jellema</a:t>
            </a:r>
            <a:r>
              <a:rPr lang="en-US" sz="2000" dirty="0">
                <a:cs typeface="B Nazanin" panose="00000400000000000000" pitchFamily="2" charset="-78"/>
              </a:rPr>
              <a:t>, R.H., (2006). "</a:t>
            </a:r>
            <a:r>
              <a:rPr lang="en-US" sz="2000" dirty="0" err="1">
                <a:cs typeface="B Nazanin" panose="00000400000000000000" pitchFamily="2" charset="-78"/>
              </a:rPr>
              <a:t>Inulins</a:t>
            </a:r>
            <a:r>
              <a:rPr lang="en-US" sz="2000" dirty="0">
                <a:cs typeface="B Nazanin" panose="00000400000000000000" pitchFamily="2" charset="-78"/>
              </a:rPr>
              <a:t> improve </a:t>
            </a:r>
            <a:r>
              <a:rPr lang="en-US" sz="2000" dirty="0" err="1">
                <a:cs typeface="B Nazanin" panose="00000400000000000000" pitchFamily="2" charset="-78"/>
              </a:rPr>
              <a:t>sensoric</a:t>
            </a:r>
            <a:r>
              <a:rPr lang="en-US" sz="2000" dirty="0">
                <a:cs typeface="B Nazanin" panose="00000400000000000000" pitchFamily="2" charset="-78"/>
              </a:rPr>
              <a:t> and textural properties of low-fat yoghurts". International Dairy Journal, 16:1098-1103.</a:t>
            </a:r>
          </a:p>
          <a:p>
            <a:r>
              <a:rPr lang="en-US" sz="2000" dirty="0" err="1">
                <a:cs typeface="B Nazanin" panose="00000400000000000000" pitchFamily="2" charset="-78"/>
              </a:rPr>
              <a:t>López</a:t>
            </a:r>
            <a:r>
              <a:rPr lang="en-US" sz="2000" dirty="0">
                <a:cs typeface="B Nazanin" panose="00000400000000000000" pitchFamily="2" charset="-78"/>
              </a:rPr>
              <a:t>-Molina, D., Navarro-</a:t>
            </a:r>
            <a:r>
              <a:rPr lang="en-US" sz="2000" dirty="0" err="1">
                <a:cs typeface="B Nazanin" panose="00000400000000000000" pitchFamily="2" charset="-78"/>
              </a:rPr>
              <a:t>Martínez</a:t>
            </a:r>
            <a:r>
              <a:rPr lang="en-US" sz="2000" dirty="0">
                <a:cs typeface="B Nazanin" panose="00000400000000000000" pitchFamily="2" charset="-78"/>
              </a:rPr>
              <a:t>, M. D., </a:t>
            </a:r>
            <a:r>
              <a:rPr lang="en-US" sz="2000" dirty="0" err="1">
                <a:cs typeface="B Nazanin" panose="00000400000000000000" pitchFamily="2" charset="-78"/>
              </a:rPr>
              <a:t>Melgarejo</a:t>
            </a:r>
            <a:r>
              <a:rPr lang="en-US" sz="2000" dirty="0">
                <a:cs typeface="B Nazanin" panose="00000400000000000000" pitchFamily="2" charset="-78"/>
              </a:rPr>
              <a:t>, F. R., … J. N. (2005). Molecular properties and prebiotic effect of inulin obtained from artichoke (</a:t>
            </a:r>
            <a:r>
              <a:rPr lang="en-US" sz="2000" dirty="0" err="1">
                <a:cs typeface="B Nazanin" panose="00000400000000000000" pitchFamily="2" charset="-78"/>
              </a:rPr>
              <a:t>Cynara</a:t>
            </a:r>
            <a:r>
              <a:rPr lang="en-US" sz="2000" dirty="0">
                <a:cs typeface="B Nazanin" panose="00000400000000000000" pitchFamily="2" charset="-78"/>
              </a:rPr>
              <a:t> </a:t>
            </a:r>
            <a:r>
              <a:rPr lang="en-US" sz="2000" dirty="0" err="1">
                <a:cs typeface="B Nazanin" panose="00000400000000000000" pitchFamily="2" charset="-78"/>
              </a:rPr>
              <a:t>scolymus</a:t>
            </a:r>
            <a:r>
              <a:rPr lang="en-US" sz="2000" dirty="0">
                <a:cs typeface="B Nazanin" panose="00000400000000000000" pitchFamily="2" charset="-78"/>
              </a:rPr>
              <a:t> L.). </a:t>
            </a:r>
            <a:r>
              <a:rPr lang="en-US" sz="2000" dirty="0" err="1">
                <a:cs typeface="B Nazanin" panose="00000400000000000000" pitchFamily="2" charset="-78"/>
              </a:rPr>
              <a:t>Phytochemistry</a:t>
            </a:r>
            <a:r>
              <a:rPr lang="en-US" sz="2000" dirty="0">
                <a:cs typeface="B Nazanin" panose="00000400000000000000" pitchFamily="2" charset="-78"/>
              </a:rPr>
              <a:t>, 66, 1476–1484. https:// doi.org/10.1016/j.phytochem.2005.04.003</a:t>
            </a:r>
            <a:r>
              <a:rPr lang="ar-SA" sz="2000" dirty="0">
                <a:cs typeface="B Nazanin" panose="00000400000000000000" pitchFamily="2" charset="-78"/>
              </a:rPr>
              <a:t>.</a:t>
            </a:r>
            <a:endParaRPr lang="en-US" sz="2000" dirty="0">
              <a:cs typeface="B Nazanin" panose="00000400000000000000" pitchFamily="2" charset="-78"/>
            </a:endParaRPr>
          </a:p>
          <a:p>
            <a:r>
              <a:rPr lang="en-US" sz="2000" dirty="0" err="1">
                <a:cs typeface="B Nazanin" panose="00000400000000000000" pitchFamily="2" charset="-78"/>
              </a:rPr>
              <a:t>Maroufi</a:t>
            </a:r>
            <a:r>
              <a:rPr lang="en-US" sz="2000" dirty="0">
                <a:cs typeface="B Nazanin" panose="00000400000000000000" pitchFamily="2" charset="-78"/>
              </a:rPr>
              <a:t>, A., Van </a:t>
            </a:r>
            <a:r>
              <a:rPr lang="en-US" sz="2000" dirty="0" err="1">
                <a:cs typeface="B Nazanin" panose="00000400000000000000" pitchFamily="2" charset="-78"/>
              </a:rPr>
              <a:t>Bockstaele</a:t>
            </a:r>
            <a:r>
              <a:rPr lang="en-US" sz="2000" dirty="0">
                <a:cs typeface="B Nazanin" panose="00000400000000000000" pitchFamily="2" charset="-78"/>
              </a:rPr>
              <a:t>, E., &amp; De Loose, M. (2010). Validation of reference genes for gene expression analysis in chicory (</a:t>
            </a:r>
            <a:r>
              <a:rPr lang="en-US" sz="2000" dirty="0" err="1">
                <a:cs typeface="B Nazanin" panose="00000400000000000000" pitchFamily="2" charset="-78"/>
              </a:rPr>
              <a:t>Cichorium</a:t>
            </a:r>
            <a:r>
              <a:rPr lang="en-US" sz="2000" dirty="0">
                <a:cs typeface="B Nazanin" panose="00000400000000000000" pitchFamily="2" charset="-78"/>
              </a:rPr>
              <a:t> </a:t>
            </a:r>
            <a:r>
              <a:rPr lang="en-US" sz="2000" dirty="0" err="1">
                <a:cs typeface="B Nazanin" panose="00000400000000000000" pitchFamily="2" charset="-78"/>
              </a:rPr>
              <a:t>intybus</a:t>
            </a:r>
            <a:r>
              <a:rPr lang="en-US" sz="2000" dirty="0">
                <a:cs typeface="B Nazanin" panose="00000400000000000000" pitchFamily="2" charset="-78"/>
              </a:rPr>
              <a:t>) using quantitative real-time PCR. BMC molecular biology, 11(1), 15.</a:t>
            </a:r>
          </a:p>
          <a:p>
            <a:r>
              <a:rPr lang="en-US" sz="2000" dirty="0" err="1">
                <a:cs typeface="B Nazanin" panose="00000400000000000000" pitchFamily="2" charset="-78"/>
              </a:rPr>
              <a:t>Milani</a:t>
            </a:r>
            <a:r>
              <a:rPr lang="en-US" sz="2000" dirty="0">
                <a:cs typeface="B Nazanin" panose="00000400000000000000" pitchFamily="2" charset="-78"/>
              </a:rPr>
              <a:t>, E., </a:t>
            </a:r>
            <a:r>
              <a:rPr lang="en-US" sz="2000" dirty="0" err="1">
                <a:cs typeface="B Nazanin" panose="00000400000000000000" pitchFamily="2" charset="-78"/>
              </a:rPr>
              <a:t>Koocheki</a:t>
            </a:r>
            <a:r>
              <a:rPr lang="en-US" sz="2000" dirty="0">
                <a:cs typeface="B Nazanin" panose="00000400000000000000" pitchFamily="2" charset="-78"/>
              </a:rPr>
              <a:t>, A. &amp; </a:t>
            </a:r>
            <a:r>
              <a:rPr lang="en-US" sz="2000" dirty="0" err="1">
                <a:cs typeface="B Nazanin" panose="00000400000000000000" pitchFamily="2" charset="-78"/>
              </a:rPr>
              <a:t>Golimovahhed</a:t>
            </a:r>
            <a:r>
              <a:rPr lang="en-US" sz="2000" dirty="0">
                <a:cs typeface="B Nazanin" panose="00000400000000000000" pitchFamily="2" charset="-78"/>
              </a:rPr>
              <a:t>, </a:t>
            </a:r>
            <a:r>
              <a:rPr lang="en-US" sz="2000" dirty="0" err="1">
                <a:cs typeface="B Nazanin" panose="00000400000000000000" pitchFamily="2" charset="-78"/>
              </a:rPr>
              <a:t>Q.Ali</a:t>
            </a:r>
            <a:r>
              <a:rPr lang="en-US" sz="2000" dirty="0">
                <a:cs typeface="B Nazanin" panose="00000400000000000000" pitchFamily="2" charset="-78"/>
              </a:rPr>
              <a:t>. (2011). Extraction of inulin from Burdock root(</a:t>
            </a:r>
            <a:r>
              <a:rPr lang="en-US" sz="2000" dirty="0" err="1">
                <a:cs typeface="B Nazanin" panose="00000400000000000000" pitchFamily="2" charset="-78"/>
              </a:rPr>
              <a:t>Arctium</a:t>
            </a:r>
            <a:r>
              <a:rPr lang="en-US" sz="2000" dirty="0">
                <a:cs typeface="B Nazanin" panose="00000400000000000000" pitchFamily="2" charset="-78"/>
              </a:rPr>
              <a:t> </a:t>
            </a:r>
            <a:r>
              <a:rPr lang="en-US" sz="2000" dirty="0" err="1">
                <a:cs typeface="B Nazanin" panose="00000400000000000000" pitchFamily="2" charset="-78"/>
              </a:rPr>
              <a:t>lappa</a:t>
            </a:r>
            <a:r>
              <a:rPr lang="en-US" sz="2000" dirty="0">
                <a:cs typeface="B Nazanin" panose="00000400000000000000" pitchFamily="2" charset="-78"/>
              </a:rPr>
              <a:t>) using high intensity ultrasound. International Journal of Food Science and Technology, 46, 1699–1704.</a:t>
            </a:r>
          </a:p>
          <a:p>
            <a:r>
              <a:rPr lang="en-US" sz="2000" dirty="0">
                <a:cs typeface="B Nazanin" panose="00000400000000000000" pitchFamily="2" charset="-78"/>
              </a:rPr>
              <a:t>Morris, C., &amp; Morris, G.A., (2012). "The effect of inulin and </a:t>
            </a:r>
            <a:r>
              <a:rPr lang="en-US" sz="2000" dirty="0" err="1">
                <a:cs typeface="B Nazanin" panose="00000400000000000000" pitchFamily="2" charset="-78"/>
              </a:rPr>
              <a:t>fructo</a:t>
            </a:r>
            <a:r>
              <a:rPr lang="en-US" sz="2000" dirty="0">
                <a:cs typeface="B Nazanin" panose="00000400000000000000" pitchFamily="2" charset="-78"/>
              </a:rPr>
              <a:t>-oligosaccharide supplementation on the textural, rheological and sensory properties of bread and their role in weight management: A review". Food Chemistry, 133: 237-248.</a:t>
            </a:r>
          </a:p>
          <a:p>
            <a:r>
              <a:rPr lang="en-US" sz="2000" dirty="0">
                <a:cs typeface="B Nazanin" panose="00000400000000000000" pitchFamily="2" charset="-78"/>
              </a:rPr>
              <a:t>Silva R (1996) Use of inulin as a natural texture modifier. Cereal Foods World 10:792-795.</a:t>
            </a:r>
          </a:p>
          <a:p>
            <a:pPr marL="0" indent="0" algn="just" rtl="1">
              <a:buNone/>
            </a:pPr>
            <a:endParaRPr lang="en-US" sz="2000"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4242485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23E60E0-405C-453B-9F11-104812038162"/>
  <p:tag name="ISPRING_CMI5_LAUNCH_METHOD" val="any window"/>
  <p:tag name="ISPRING_SCORM_RATE_SLIDES" val="1"/>
  <p:tag name="ISPRINGCLOUDFOLDERID" val="1"/>
  <p:tag name="ISPRINGONLINEFOLDERID" val="1"/>
  <p:tag name="ISPRING_OUTPUT_FOLDER" val="[[&quot;\uFFFD\uFFFD\uFFFD\uFFFD{BA9A2F1D-06B8-4553-BFCA-D8521787851E}&quot;,&quot;C:\\Users\\sanat\\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CURRENT_PLAYER_ID" val="universal-no-video"/>
  <p:tag name="ISPRING_FIRST_PUBLISH" val="1"/>
  <p:tag name="ISPRING_ULTRA_SCORM_COURCE_TITLE" val="template"/>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template"/>
</p:tagLst>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144</TotalTime>
  <Words>1193</Words>
  <Application>Microsoft Office PowerPoint</Application>
  <PresentationFormat>Widescreen</PresentationFormat>
  <Paragraphs>41</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Trebuchet MS</vt:lpstr>
      <vt:lpstr>Calibri</vt:lpstr>
      <vt:lpstr>Times New Roman</vt:lpstr>
      <vt:lpstr>B Nazanin</vt:lpstr>
      <vt:lpstr>Arial Rounded MT Bold</vt:lpstr>
      <vt:lpstr>Arial</vt:lpstr>
      <vt:lpstr>Calibri Light</vt:lpstr>
      <vt:lpstr>B Zar</vt:lpstr>
      <vt:lpstr>Berlin</vt:lpstr>
      <vt:lpstr>مقایسه میزان اینولین در گیاهان قندرون، شنگ و کاسنی</vt:lpstr>
      <vt:lpstr>چکیده</vt:lpstr>
      <vt:lpstr>مقدمه</vt:lpstr>
      <vt:lpstr>روش‌ انجام تحقیق</vt:lpstr>
      <vt:lpstr>فرضیه‌ها</vt:lpstr>
      <vt:lpstr>بحث و نتیجه‌گیری</vt:lpstr>
      <vt:lpstr>تقدیر و تشکر</vt:lpstr>
      <vt:lpstr>منابع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yaser lahuti</dc:creator>
  <cp:lastModifiedBy>Manouchehr</cp:lastModifiedBy>
  <cp:revision>32</cp:revision>
  <dcterms:created xsi:type="dcterms:W3CDTF">2020-11-15T07:43:14Z</dcterms:created>
  <dcterms:modified xsi:type="dcterms:W3CDTF">2020-12-06T10:15:14Z</dcterms:modified>
</cp:coreProperties>
</file>