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10"/>
  </p:notesMasterIdLst>
  <p:sldIdLst>
    <p:sldId id="256" r:id="rId2"/>
    <p:sldId id="258" r:id="rId3"/>
    <p:sldId id="257" r:id="rId4"/>
    <p:sldId id="259" r:id="rId5"/>
    <p:sldId id="262" r:id="rId6"/>
    <p:sldId id="263" r:id="rId7"/>
    <p:sldId id="260" r:id="rId8"/>
    <p:sldId id="261" r:id="rId9"/>
  </p:sldIdLst>
  <p:sldSz cx="12192000" cy="6858000"/>
  <p:notesSz cx="6858000" cy="9144000"/>
  <p:embeddedFontLst>
    <p:embeddedFont>
      <p:font typeface="B Nazanin" panose="00000400000000000000" pitchFamily="2" charset="-78"/>
      <p:regular r:id="rId11"/>
      <p:bold r:id="rId12"/>
    </p:embeddedFont>
    <p:embeddedFont>
      <p:font typeface="Arial Rounded MT Bold" panose="020F0704030504030204" pitchFamily="34" charset="0"/>
      <p:regular r:id="rId13"/>
    </p:embeddedFont>
    <p:embeddedFont>
      <p:font typeface="Trebuchet MS" panose="020B0603020202020204" pitchFamily="34" charset="0"/>
      <p:regular r:id="rId14"/>
      <p:bold r:id="rId15"/>
      <p:italic r:id="rId16"/>
      <p:boldItalic r:id="rId17"/>
    </p:embeddedFont>
    <p:embeddedFont>
      <p:font typeface="B Zar" panose="00000400000000000000" pitchFamily="2" charset="-78"/>
      <p:regular r:id="rId18"/>
      <p:bold r:id="rId19"/>
    </p:embeddedFont>
    <p:embeddedFont>
      <p:font typeface="B Titr" panose="00000700000000000000" pitchFamily="2" charset="-78"/>
      <p:bold r:id="rId20"/>
    </p:embeddedFont>
    <p:embeddedFont>
      <p:font typeface="Calibri" panose="020F0502020204030204" pitchFamily="34" charset="0"/>
      <p:regular r:id="rId21"/>
      <p:bold r:id="rId22"/>
      <p:italic r:id="rId23"/>
      <p:boldItalic r:id="rId24"/>
    </p:embeddedFont>
  </p:embeddedFontLst>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71" d="100"/>
          <a:sy n="71" d="100"/>
        </p:scale>
        <p:origin x="64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256212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12/6/2020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12/6/2020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80C37-076B-46AE-AD2F-2EA9B508B72E}"/>
              </a:ext>
            </a:extLst>
          </p:cNvPr>
          <p:cNvSpPr>
            <a:spLocks noGrp="1"/>
          </p:cNvSpPr>
          <p:nvPr>
            <p:ph type="ctrTitle"/>
          </p:nvPr>
        </p:nvSpPr>
        <p:spPr>
          <a:xfrm>
            <a:off x="249834" y="2672780"/>
            <a:ext cx="8574622" cy="1388534"/>
          </a:xfrm>
        </p:spPr>
        <p:txBody>
          <a:bodyPr>
            <a:normAutofit/>
          </a:bodyPr>
          <a:lstStyle/>
          <a:p>
            <a:pPr algn="ctr"/>
            <a:r>
              <a:rPr lang="fa-IR" sz="3200" dirty="0">
                <a:cs typeface="B Titr" panose="00000700000000000000" pitchFamily="2" charset="-78"/>
              </a:rPr>
              <a:t>بررسی روش­های استخراج لاستیک طبیعی در گیاهان قندرون، شنگ و </a:t>
            </a:r>
            <a:r>
              <a:rPr lang="fa-IR" sz="3200" dirty="0" smtClean="0">
                <a:cs typeface="B Titr" panose="00000700000000000000" pitchFamily="2" charset="-78"/>
              </a:rPr>
              <a:t>کاسنی</a:t>
            </a:r>
            <a:endParaRPr lang="en-US" sz="3200" dirty="0">
              <a:cs typeface="B Titr" panose="00000700000000000000" pitchFamily="2" charset="-78"/>
            </a:endParaRPr>
          </a:p>
        </p:txBody>
      </p:sp>
      <p:sp>
        <p:nvSpPr>
          <p:cNvPr id="3" name="Subtitle 2">
            <a:extLst>
              <a:ext uri="{FF2B5EF4-FFF2-40B4-BE49-F238E27FC236}">
                <a16:creationId xmlns:a16="http://schemas.microsoft.com/office/drawing/2014/main" xmlns="" id="{F1274B40-854A-4A80-BBAD-623C137424D1}"/>
              </a:ext>
            </a:extLst>
          </p:cNvPr>
          <p:cNvSpPr>
            <a:spLocks noGrp="1"/>
          </p:cNvSpPr>
          <p:nvPr>
            <p:ph type="subTitle" idx="1"/>
          </p:nvPr>
        </p:nvSpPr>
        <p:spPr>
          <a:xfrm>
            <a:off x="587829" y="4693665"/>
            <a:ext cx="10019211" cy="1117687"/>
          </a:xfrm>
        </p:spPr>
        <p:txBody>
          <a:bodyPr>
            <a:normAutofit/>
          </a:bodyPr>
          <a:lstStyle/>
          <a:p>
            <a:pPr marL="342900" indent="-342900" algn="just" rtl="1">
              <a:buFont typeface="Arial" panose="020B0604020202020204" pitchFamily="34" charset="0"/>
              <a:buChar char="•"/>
            </a:pPr>
            <a:r>
              <a:rPr lang="fa-IR" b="1" dirty="0" smtClean="0">
                <a:cs typeface="B Nazanin" panose="00000400000000000000" pitchFamily="2" charset="-78"/>
              </a:rPr>
              <a:t>زهرا قالبی </a:t>
            </a:r>
            <a:r>
              <a:rPr lang="fa-IR" b="1" dirty="0">
                <a:cs typeface="B Nazanin" panose="00000400000000000000" pitchFamily="2" charset="-78"/>
              </a:rPr>
              <a:t>حاجیوند :دانشجوی کارشناسی ارشد بیوتکنولوژی دانشکده کشاورزی دانشگاه بوعلی سینا همدان</a:t>
            </a:r>
          </a:p>
          <a:p>
            <a:pPr marL="342900" indent="-342900" algn="just" rtl="1">
              <a:buFont typeface="Arial" panose="020B0604020202020204" pitchFamily="34" charset="0"/>
              <a:buChar char="•"/>
            </a:pPr>
            <a:r>
              <a:rPr lang="fa-IR" b="1" dirty="0" smtClean="0">
                <a:cs typeface="B Nazanin" panose="00000400000000000000" pitchFamily="2" charset="-78"/>
              </a:rPr>
              <a:t> دکتر هدایت باقری : استادیار بیوتکنولوژی دانشکده کشاورزی دانشگاه بوعلی سینا همدان</a:t>
            </a:r>
          </a:p>
        </p:txBody>
      </p:sp>
      <p:sp>
        <p:nvSpPr>
          <p:cNvPr id="13" name="TextBox 12">
            <a:extLst>
              <a:ext uri="{FF2B5EF4-FFF2-40B4-BE49-F238E27FC236}">
                <a16:creationId xmlns:a16="http://schemas.microsoft.com/office/drawing/2014/main" xmlns="" id="{02AD0DFD-457D-4A68-9595-602EA6599C5E}"/>
              </a:ext>
            </a:extLst>
          </p:cNvPr>
          <p:cNvSpPr txBox="1"/>
          <p:nvPr/>
        </p:nvSpPr>
        <p:spPr>
          <a:xfrm>
            <a:off x="9183189" y="2672780"/>
            <a:ext cx="2913017" cy="1569660"/>
          </a:xfrm>
          <a:prstGeom prst="rect">
            <a:avLst/>
          </a:prstGeom>
          <a:noFill/>
        </p:spPr>
        <p:txBody>
          <a:bodyPr wrap="square" rtlCol="0">
            <a:spAutoFit/>
          </a:bodyPr>
          <a:lstStyle/>
          <a:p>
            <a:pPr algn="ctr" rtl="1"/>
            <a:r>
              <a:rPr lang="fa-IR" sz="2400" dirty="0">
                <a:cs typeface="B Nazanin" panose="00000400000000000000" pitchFamily="2" charset="-78"/>
              </a:rPr>
              <a:t>گروه آموزشی </a:t>
            </a:r>
            <a:r>
              <a:rPr lang="fa-IR" sz="2400" dirty="0" smtClean="0">
                <a:cs typeface="B Nazanin" panose="00000400000000000000" pitchFamily="2" charset="-78"/>
              </a:rPr>
              <a:t>بیوتکنولوژی،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t>
            </a:r>
            <a:r>
              <a:rPr lang="fa-IR" sz="2400" dirty="0" smtClean="0">
                <a:cs typeface="B Nazanin" panose="00000400000000000000" pitchFamily="2" charset="-78"/>
              </a:rPr>
              <a:t>دانشکده کشاورزی،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دانشگاه بوعلی‌سینا، </a:t>
            </a:r>
            <a:br>
              <a:rPr lang="fa-IR" sz="2400" dirty="0">
                <a:cs typeface="B Nazanin" panose="00000400000000000000" pitchFamily="2" charset="-78"/>
              </a:rPr>
            </a:br>
            <a:r>
              <a:rPr lang="fa-IR" sz="2400" dirty="0">
                <a:cs typeface="B Nazanin" panose="00000400000000000000" pitchFamily="2" charset="-78"/>
              </a:rPr>
              <a:t>همدان</a:t>
            </a:r>
            <a:endParaRPr lang="en-US" sz="2400" dirty="0">
              <a:cs typeface="B Nazanin" panose="00000400000000000000" pitchFamily="2" charset="-78"/>
            </a:endParaRPr>
          </a:p>
        </p:txBody>
      </p:sp>
      <p:sp>
        <p:nvSpPr>
          <p:cNvPr id="14" name="TextBox 13">
            <a:extLst>
              <a:ext uri="{FF2B5EF4-FFF2-40B4-BE49-F238E27FC236}">
                <a16:creationId xmlns:a16="http://schemas.microsoft.com/office/drawing/2014/main" xmlns="" id="{E2FD5A40-0FFD-473C-AC41-AF223B157677}"/>
              </a:ext>
            </a:extLst>
          </p:cNvPr>
          <p:cNvSpPr txBox="1"/>
          <p:nvPr/>
        </p:nvSpPr>
        <p:spPr>
          <a:xfrm>
            <a:off x="6544491" y="6242994"/>
            <a:ext cx="5397675" cy="338554"/>
          </a:xfrm>
          <a:prstGeom prst="rect">
            <a:avLst/>
          </a:prstGeom>
          <a:noFill/>
        </p:spPr>
        <p:txBody>
          <a:bodyPr wrap="square" rtlCol="0">
            <a:spAutoFit/>
          </a:bodyPr>
          <a:lstStyle/>
          <a:p>
            <a:pPr algn="ctr" rtl="1"/>
            <a:r>
              <a:rPr lang="en-US" sz="1600">
                <a:latin typeface="Arial Rounded MT Bold" panose="020F0704030504030204" pitchFamily="34" charset="0"/>
              </a:rPr>
              <a:t>Zahra5605hajivand@gmail.com</a:t>
            </a:r>
            <a:endParaRPr lang="en-US" sz="1600" dirty="0">
              <a:latin typeface="Arial Rounded MT Bold" panose="020F0704030504030204" pitchFamily="34" charset="0"/>
            </a:endParaRPr>
          </a:p>
        </p:txBody>
      </p:sp>
      <p:pic>
        <p:nvPicPr>
          <p:cNvPr id="21" name="Picture 20">
            <a:extLst>
              <a:ext uri="{FF2B5EF4-FFF2-40B4-BE49-F238E27FC236}">
                <a16:creationId xmlns:a16="http://schemas.microsoft.com/office/drawing/2014/main" xmlns=""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8" name="Picture 7"/>
          <p:cNvPicPr>
            <a:picLocks noChangeAspect="1"/>
          </p:cNvPicPr>
          <p:nvPr/>
        </p:nvPicPr>
        <p:blipFill>
          <a:blip r:embed="rId4"/>
          <a:stretch>
            <a:fillRect/>
          </a:stretch>
        </p:blipFill>
        <p:spPr>
          <a:xfrm>
            <a:off x="10682208" y="109507"/>
            <a:ext cx="1286367" cy="2188654"/>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0" y="2306120"/>
            <a:ext cx="11621386" cy="3744543"/>
          </a:xfrm>
        </p:spPr>
        <p:txBody>
          <a:bodyPr>
            <a:normAutofit/>
          </a:bodyPr>
          <a:lstStyle/>
          <a:p>
            <a:pPr marL="0" indent="0" algn="just" rtl="1">
              <a:buNone/>
            </a:pPr>
            <a:r>
              <a:rPr lang="fa-IR" sz="2000" dirty="0">
                <a:cs typeface="B Nazanin" panose="00000400000000000000" pitchFamily="2" charset="-78"/>
              </a:rPr>
              <a:t>کاسنی، شنگ و قندرون گیاهان مهمی در </a:t>
            </a:r>
            <a:r>
              <a:rPr lang="fa-IR" sz="2000" dirty="0" smtClean="0">
                <a:cs typeface="B Nazanin" panose="00000400000000000000" pitchFamily="2" charset="-78"/>
              </a:rPr>
              <a:t>خانواده</a:t>
            </a:r>
            <a:r>
              <a:rPr lang="en-US" sz="2000" i="1" dirty="0" err="1" smtClean="0">
                <a:cs typeface="B Nazanin" panose="00000400000000000000" pitchFamily="2" charset="-78"/>
              </a:rPr>
              <a:t>Asteraseae</a:t>
            </a:r>
            <a:r>
              <a:rPr lang="en-US" sz="2000" i="1" dirty="0" smtClean="0">
                <a:cs typeface="B Nazanin" panose="00000400000000000000" pitchFamily="2" charset="-78"/>
              </a:rPr>
              <a:t> </a:t>
            </a:r>
            <a:r>
              <a:rPr lang="fa-IR" sz="2000" dirty="0" smtClean="0">
                <a:cs typeface="B Nazanin" panose="00000400000000000000" pitchFamily="2" charset="-78"/>
              </a:rPr>
              <a:t>می </a:t>
            </a:r>
            <a:r>
              <a:rPr lang="fa-IR" sz="2000" dirty="0">
                <a:cs typeface="B Nazanin" panose="00000400000000000000" pitchFamily="2" charset="-78"/>
              </a:rPr>
              <a:t>باشند که به دلیل داشتن انواع مختلف ترکیبات ثانویه از جمله لاستیک طبیعی دارای اهمیت هستند. لاستيک طبيعي يكي از مهمترين پلي مرهاي صنعتي است که توسط گياهان توليد مي شود و شامل 94 درصد سيس 1و4 </a:t>
            </a:r>
            <a:r>
              <a:rPr lang="fa-IR" sz="2000" dirty="0" smtClean="0">
                <a:cs typeface="B Nazanin" panose="00000400000000000000" pitchFamily="2" charset="-78"/>
              </a:rPr>
              <a:t>پلي</a:t>
            </a:r>
            <a:r>
              <a:rPr lang="en-US" sz="2000" dirty="0" smtClean="0">
                <a:cs typeface="B Nazanin" panose="00000400000000000000" pitchFamily="2" charset="-78"/>
              </a:rPr>
              <a:t> </a:t>
            </a:r>
            <a:r>
              <a:rPr lang="fa-IR" sz="2000" dirty="0" smtClean="0">
                <a:cs typeface="B Nazanin" panose="00000400000000000000" pitchFamily="2" charset="-78"/>
              </a:rPr>
              <a:t>ايزوپرن </a:t>
            </a:r>
            <a:r>
              <a:rPr lang="fa-IR" sz="2000" dirty="0">
                <a:cs typeface="B Nazanin" panose="00000400000000000000" pitchFamily="2" charset="-78"/>
              </a:rPr>
              <a:t>و 6 درصد پروتئين ها و اسيدهاي چرب مي باشد. اين پليمر زيستي ويژه و استراتژيک، در بيش از 40000 فرآورده درصنعت لاستيک و تاير و تجهيزات پزشكي مورد استفاده قرار مي گيرد . </a:t>
            </a:r>
          </a:p>
          <a:p>
            <a:pPr marL="0" indent="0" algn="just" rtl="1">
              <a:buNone/>
            </a:pPr>
            <a:r>
              <a:rPr lang="fa-IR" sz="2000" dirty="0">
                <a:cs typeface="B Nazanin" panose="00000400000000000000" pitchFamily="2" charset="-78"/>
              </a:rPr>
              <a:t>در این تحقیق سه روش برای استخراج لاستیک استفاده شد که بیشترین لاستیک استخراج شده با استفاده از روش هیدرولیز آنزیمی بود و مقدار لاستیک استخراج شده از گیاه قندرون نسبت به دو گیاه دیگر بیشتر بود.</a:t>
            </a:r>
          </a:p>
        </p:txBody>
      </p:sp>
      <p:sp>
        <p:nvSpPr>
          <p:cNvPr id="4" name="TextBox 3">
            <a:extLst>
              <a:ext uri="{FF2B5EF4-FFF2-40B4-BE49-F238E27FC236}">
                <a16:creationId xmlns:a16="http://schemas.microsoft.com/office/drawing/2014/main" xmlns="" id="{E87A4854-0A80-4A8B-A01B-5138B997FC58}"/>
              </a:ext>
            </a:extLst>
          </p:cNvPr>
          <p:cNvSpPr txBox="1"/>
          <p:nvPr/>
        </p:nvSpPr>
        <p:spPr>
          <a:xfrm>
            <a:off x="318977" y="6198373"/>
            <a:ext cx="11674549" cy="923330"/>
          </a:xfrm>
          <a:prstGeom prst="rect">
            <a:avLst/>
          </a:prstGeom>
          <a:noFill/>
        </p:spPr>
        <p:txBody>
          <a:bodyPr wrap="square" rtlCol="0">
            <a:spAutoFit/>
          </a:bodyPr>
          <a:lstStyle/>
          <a:p>
            <a:pPr algn="just" rtl="1"/>
            <a:r>
              <a:rPr lang="fa-IR" dirty="0" smtClean="0">
                <a:cs typeface="B Nazanin" panose="00000400000000000000" pitchFamily="2" charset="-78"/>
              </a:rPr>
              <a:t>کلمات کلیدی </a:t>
            </a:r>
            <a:r>
              <a:rPr lang="fa-IR" dirty="0">
                <a:cs typeface="B Nazanin" panose="00000400000000000000" pitchFamily="2" charset="-78"/>
              </a:rPr>
              <a:t>:لاستیک طبیعی،قندرون ، شنگ ، کاسنی ، هیدرولیزآنزیمی</a:t>
            </a:r>
          </a:p>
          <a:p>
            <a:pPr algn="just" rtl="1"/>
            <a:endParaRPr lang="fa-IR" dirty="0">
              <a:cs typeface="B Nazanin" panose="00000400000000000000" pitchFamily="2" charset="-78"/>
            </a:endParaRPr>
          </a:p>
          <a:p>
            <a:pPr algn="just" rtl="1"/>
            <a:endParaRPr lang="fa-IR"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لاستیک طبیعی یکی از مهم ترین پلیمرهایی است که توسط گیاهان تولید </a:t>
            </a:r>
            <a:r>
              <a:rPr lang="fa-IR" sz="2000" dirty="0" smtClean="0">
                <a:cs typeface="B Nazanin" panose="00000400000000000000" pitchFamily="2" charset="-78"/>
              </a:rPr>
              <a:t>می</a:t>
            </a:r>
            <a:r>
              <a:rPr lang="en-US" sz="2000" dirty="0" smtClean="0">
                <a:cs typeface="B Nazanin" panose="00000400000000000000" pitchFamily="2" charset="-78"/>
              </a:rPr>
              <a:t> </a:t>
            </a:r>
            <a:r>
              <a:rPr lang="fa-IR" sz="2000" dirty="0" smtClean="0">
                <a:cs typeface="B Nazanin" panose="00000400000000000000" pitchFamily="2" charset="-78"/>
              </a:rPr>
              <a:t>شود.این </a:t>
            </a:r>
            <a:r>
              <a:rPr lang="fa-IR" sz="2000" dirty="0">
                <a:cs typeface="B Nazanin" panose="00000400000000000000" pitchFamily="2" charset="-78"/>
              </a:rPr>
              <a:t>پلیمر زیستی، منحصربه فرد و اقتصادی عمدتا توسط درخت لاستیک(هوآ برازیلینسیس)تولید می شود. با این حال افزایش تقاضا برای لاستیک طبیعی به بیش از12/1  میلییون تن در سال 2014 می رسد.(شولز و همکاران،2011).عواملی مانند تغییر آب و هوا، آسیب پذیری درخت لاستیک به بیماری ها و تک کشتی دلایلی بر جستجوی گیاهان جایگزین برای تولید لاستیک طبیعی را توجیه می کند(آریاس و همکاران،2016)</a:t>
            </a:r>
          </a:p>
          <a:p>
            <a:pPr marL="0" indent="0" algn="just" rtl="1">
              <a:buNone/>
            </a:pPr>
            <a:r>
              <a:rPr lang="fa-IR" sz="2000" dirty="0">
                <a:cs typeface="B Nazanin" panose="00000400000000000000" pitchFamily="2" charset="-78"/>
              </a:rPr>
              <a:t>بسیاری از گونه های گیاهی مقادیر کمی لاستیک در شیره خود تولید می کنند (ون بیلن و پویریر، 2007)، اما امروزه فقط یک مورد برای تولید تجاری استفاده می شود: درخت لاستیک </a:t>
            </a:r>
            <a:r>
              <a:rPr lang="en-US" sz="2000" i="1" dirty="0" err="1">
                <a:cs typeface="B Nazanin" panose="00000400000000000000" pitchFamily="2" charset="-78"/>
              </a:rPr>
              <a:t>Hevea</a:t>
            </a:r>
            <a:r>
              <a:rPr lang="en-US" sz="2000" i="1" dirty="0">
                <a:cs typeface="B Nazanin" panose="00000400000000000000" pitchFamily="2" charset="-78"/>
              </a:rPr>
              <a:t> </a:t>
            </a:r>
            <a:r>
              <a:rPr lang="en-US" sz="2000" i="1" dirty="0" err="1">
                <a:cs typeface="B Nazanin" panose="00000400000000000000" pitchFamily="2" charset="-78"/>
              </a:rPr>
              <a:t>Brasiliensis</a:t>
            </a:r>
            <a:r>
              <a:rPr lang="en-US" sz="2000" i="1" dirty="0">
                <a:cs typeface="B Nazanin" panose="00000400000000000000" pitchFamily="2" charset="-78"/>
              </a:rPr>
              <a:t> </a:t>
            </a:r>
            <a:r>
              <a:rPr lang="fa-IR" sz="2000" dirty="0">
                <a:cs typeface="B Nazanin" panose="00000400000000000000" pitchFamily="2" charset="-78"/>
              </a:rPr>
              <a:t>گونه های دیگر به عنوان گزینه های دیگر مورد بررسی قرار گرفته اند و عمدتا دو مورد از نظر تجاری مورد توجه بوده اند: گویول ، درختچه ای که بیشتر در مناطق نیمه خشک در جنوب آمریکا و مکزیک رشد می کند (یولکس ، 2013) و قاصدک روسی </a:t>
            </a:r>
            <a:r>
              <a:rPr lang="en-US" sz="2000" i="1" dirty="0" err="1">
                <a:cs typeface="B Nazanin" panose="00000400000000000000" pitchFamily="2" charset="-78"/>
              </a:rPr>
              <a:t>Taraxacum</a:t>
            </a:r>
            <a:r>
              <a:rPr lang="en-US" sz="2000" i="1" dirty="0">
                <a:cs typeface="B Nazanin" panose="00000400000000000000" pitchFamily="2" charset="-78"/>
              </a:rPr>
              <a:t> </a:t>
            </a:r>
            <a:r>
              <a:rPr lang="en-US" sz="2000" i="1" dirty="0" err="1">
                <a:cs typeface="B Nazanin" panose="00000400000000000000" pitchFamily="2" charset="-78"/>
              </a:rPr>
              <a:t>kok-saghys</a:t>
            </a:r>
            <a:r>
              <a:rPr lang="en-US" sz="2000" i="1" dirty="0">
                <a:cs typeface="B Nazanin" panose="00000400000000000000" pitchFamily="2" charset="-78"/>
              </a:rPr>
              <a:t> </a:t>
            </a:r>
            <a:r>
              <a:rPr lang="fa-IR" sz="2000" dirty="0">
                <a:cs typeface="B Nazanin" panose="00000400000000000000" pitchFamily="2" charset="-78"/>
              </a:rPr>
              <a:t>که منشا آن از قزاقستان است (ژوزفسون ، 1953).</a:t>
            </a:r>
          </a:p>
          <a:p>
            <a:pPr marL="0" indent="0" algn="just" rtl="1">
              <a:buNone/>
            </a:pPr>
            <a:endParaRPr lang="en-US" sz="20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ریشه های گیاهان قندرون، شنگ و کاسنی از مزارع شهرشتان همدان جمع آوری شدند ، به منظور حذف آلودگی سطحی ریشه ها با آب شستشو داده شدند . برای استخراج لاستیک از ازسه روش استفاده شد . در روش اول ریشه های گیاهان آسیاب شده و پودر شدند و بعد از اضافه کردن استون،ورتکس شدید انجام شد تا پودر گیاه کاملا با استن مخلوط شود سپس سانتریفیوژ با دور 9/6 دور در دقیقه انجام شد.درمرحله بعد ان هگزان اضافه شده و سانتریفیوژ با همان دور انجام شد. در روش دوم از پودر ریشه گیاهان و بافر استخراج که شامل سولفید سدیم ، آمونیاک و کازئین بود استفاده شد. در روش سوم که هیدرولیز آنزیمی نام دارد،ریشه ها به قطعات 40-20 میلی متری بریده شدند و در آون در دمای 45 درجه سانتی گراد خشک شدند. 10 گرم از ریشه ها با 100 میلی لیتر سدیم هیدروکسید </a:t>
            </a:r>
            <a:endParaRPr lang="fa-IR" sz="2000" dirty="0" smtClean="0">
              <a:cs typeface="B Nazanin" panose="00000400000000000000" pitchFamily="2" charset="-78"/>
            </a:endParaRPr>
          </a:p>
          <a:p>
            <a:pPr marL="0" indent="0" algn="just" rtl="1">
              <a:buNone/>
            </a:pPr>
            <a:r>
              <a:rPr lang="fa-IR" sz="2000" dirty="0" smtClean="0">
                <a:cs typeface="B Nazanin" panose="00000400000000000000" pitchFamily="2" charset="-78"/>
              </a:rPr>
              <a:t>در </a:t>
            </a:r>
            <a:r>
              <a:rPr lang="fa-IR" sz="2000" dirty="0">
                <a:cs typeface="B Nazanin" panose="00000400000000000000" pitchFamily="2" charset="-78"/>
              </a:rPr>
              <a:t>دمای 100 درجه سانتی گراد در بن ماری به مدت 35 دقیقه </a:t>
            </a:r>
            <a:r>
              <a:rPr lang="fa-IR" sz="2000" dirty="0" smtClean="0">
                <a:cs typeface="B Nazanin" panose="00000400000000000000" pitchFamily="2" charset="-78"/>
              </a:rPr>
              <a:t>جوشانده</a:t>
            </a:r>
          </a:p>
          <a:p>
            <a:pPr marL="0" indent="0" algn="just" rtl="1">
              <a:buNone/>
            </a:pPr>
            <a:r>
              <a:rPr lang="fa-IR" sz="2000" dirty="0" smtClean="0">
                <a:cs typeface="B Nazanin" panose="00000400000000000000" pitchFamily="2" charset="-78"/>
              </a:rPr>
              <a:t> شدند </a:t>
            </a:r>
            <a:r>
              <a:rPr lang="fa-IR" sz="2000" dirty="0">
                <a:cs typeface="B Nazanin" panose="00000400000000000000" pitchFamily="2" charset="-78"/>
              </a:rPr>
              <a:t>تا اجزای لیگنوسلولز و اینولین استخراج شود. و بعد از آن ریشه ها </a:t>
            </a:r>
            <a:endParaRPr lang="fa-IR" sz="2000" dirty="0" smtClean="0">
              <a:cs typeface="B Nazanin" panose="00000400000000000000" pitchFamily="2" charset="-78"/>
            </a:endParaRPr>
          </a:p>
          <a:p>
            <a:pPr marL="0" indent="0" algn="just" rtl="1">
              <a:buNone/>
            </a:pPr>
            <a:r>
              <a:rPr lang="fa-IR" sz="2000" dirty="0" smtClean="0">
                <a:cs typeface="B Nazanin" panose="00000400000000000000" pitchFamily="2" charset="-78"/>
              </a:rPr>
              <a:t>با </a:t>
            </a:r>
            <a:r>
              <a:rPr lang="fa-IR" sz="2000" dirty="0">
                <a:cs typeface="B Nazanin" panose="00000400000000000000" pitchFamily="2" charset="-78"/>
              </a:rPr>
              <a:t>آب مقطر فیلتر شده و آب کشی شدند. سپس ریشه ها درون </a:t>
            </a:r>
            <a:r>
              <a:rPr lang="fa-IR" sz="2000" dirty="0" smtClean="0">
                <a:cs typeface="B Nazanin" panose="00000400000000000000" pitchFamily="2" charset="-78"/>
              </a:rPr>
              <a:t>فلاسک</a:t>
            </a:r>
          </a:p>
          <a:p>
            <a:pPr marL="0" indent="0" algn="just" rtl="1">
              <a:buNone/>
            </a:pPr>
            <a:r>
              <a:rPr lang="fa-IR" sz="2000" dirty="0" smtClean="0">
                <a:cs typeface="B Nazanin" panose="00000400000000000000" pitchFamily="2" charset="-78"/>
              </a:rPr>
              <a:t>250 </a:t>
            </a:r>
            <a:r>
              <a:rPr lang="fa-IR" sz="2000" dirty="0">
                <a:cs typeface="B Nazanin" panose="00000400000000000000" pitchFamily="2" charset="-78"/>
              </a:rPr>
              <a:t>میلی لیتری حاوی 15 میلی لیتر عصاره آنزیم سلولاز به مدت 8 </a:t>
            </a:r>
            <a:r>
              <a:rPr lang="fa-IR" sz="2000" dirty="0" smtClean="0">
                <a:cs typeface="B Nazanin" panose="00000400000000000000" pitchFamily="2" charset="-78"/>
              </a:rPr>
              <a:t>روز</a:t>
            </a:r>
          </a:p>
          <a:p>
            <a:pPr marL="0" indent="0" algn="just" rtl="1">
              <a:buNone/>
            </a:pPr>
            <a:r>
              <a:rPr lang="fa-IR" sz="2000" dirty="0" smtClean="0">
                <a:cs typeface="B Nazanin" panose="00000400000000000000" pitchFamily="2" charset="-78"/>
              </a:rPr>
              <a:t> </a:t>
            </a:r>
            <a:r>
              <a:rPr lang="fa-IR" sz="2000" dirty="0">
                <a:cs typeface="B Nazanin" panose="00000400000000000000" pitchFamily="2" charset="-78"/>
              </a:rPr>
              <a:t>درون شیکر انکوباتور، انکوبه شده و در مرحله بعد از بافر سیترات به مدت </a:t>
            </a:r>
            <a:endParaRPr lang="fa-IR" sz="2000" dirty="0" smtClean="0">
              <a:cs typeface="B Nazanin" panose="00000400000000000000" pitchFamily="2" charset="-78"/>
            </a:endParaRPr>
          </a:p>
          <a:p>
            <a:pPr marL="0" indent="0" algn="just" rtl="1">
              <a:buNone/>
            </a:pPr>
            <a:r>
              <a:rPr lang="fa-IR" sz="2000" dirty="0" smtClean="0">
                <a:cs typeface="B Nazanin" panose="00000400000000000000" pitchFamily="2" charset="-78"/>
              </a:rPr>
              <a:t>3 </a:t>
            </a:r>
            <a:r>
              <a:rPr lang="fa-IR" sz="2000" dirty="0">
                <a:cs typeface="B Nazanin" panose="00000400000000000000" pitchFamily="2" charset="-78"/>
              </a:rPr>
              <a:t>روز استفاده شد. در نهایت لاستیک شناور روی بافر جمع آوری شد.</a:t>
            </a:r>
          </a:p>
          <a:p>
            <a:pPr marL="0" indent="0" algn="just" rtl="1">
              <a:buNone/>
            </a:pPr>
            <a:endParaRPr lang="fa-IR"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1034866" y="3840480"/>
            <a:ext cx="3407959" cy="2364377"/>
          </a:xfrm>
          <a:prstGeom prst="rect">
            <a:avLst/>
          </a:prstGeom>
        </p:spPr>
      </p:pic>
      <p:sp>
        <p:nvSpPr>
          <p:cNvPr id="5" name="Rectangle 4"/>
          <p:cNvSpPr/>
          <p:nvPr/>
        </p:nvSpPr>
        <p:spPr>
          <a:xfrm>
            <a:off x="1319350" y="6322423"/>
            <a:ext cx="2952204" cy="40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a:t>تاثیر آنزیم روی بافت گیاه </a:t>
            </a:r>
            <a:endParaRPr lang="fa-IR" dirty="0"/>
          </a:p>
        </p:txBody>
      </p:sp>
      <p:pic>
        <p:nvPicPr>
          <p:cNvPr id="8" name="Picture 7"/>
          <p:cNvPicPr>
            <a:picLocks noChangeAspect="1"/>
          </p:cNvPicPr>
          <p:nvPr/>
        </p:nvPicPr>
        <p:blipFill>
          <a:blip r:embed="rId4"/>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فرضیه‌ها</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smtClean="0">
                <a:cs typeface="B Nazanin" panose="00000400000000000000" pitchFamily="2" charset="-78"/>
              </a:rPr>
              <a:t>- راندمان </a:t>
            </a:r>
            <a:r>
              <a:rPr lang="fa-IR" sz="2000" dirty="0">
                <a:cs typeface="B Nazanin" panose="00000400000000000000" pitchFamily="2" charset="-78"/>
              </a:rPr>
              <a:t>استخراج لاستیک طبیعی از گیاهان قندرون، شنگ و کاسنی،در </a:t>
            </a:r>
            <a:r>
              <a:rPr lang="fa-IR" sz="2000" dirty="0" smtClean="0">
                <a:cs typeface="B Nazanin" panose="00000400000000000000" pitchFamily="2" charset="-78"/>
              </a:rPr>
              <a:t>نمومه های </a:t>
            </a:r>
            <a:r>
              <a:rPr lang="fa-IR" sz="2000" dirty="0">
                <a:cs typeface="B Nazanin" panose="00000400000000000000" pitchFamily="2" charset="-78"/>
              </a:rPr>
              <a:t>مختلف متفاوت است.</a:t>
            </a:r>
          </a:p>
          <a:p>
            <a:pPr marL="0" indent="0" algn="just" rtl="1">
              <a:buNone/>
            </a:pPr>
            <a:r>
              <a:rPr lang="fa-IR" sz="2000" dirty="0" smtClean="0">
                <a:cs typeface="B Nazanin" panose="00000400000000000000" pitchFamily="2" charset="-78"/>
              </a:rPr>
              <a:t>- کارایی روش های </a:t>
            </a:r>
            <a:r>
              <a:rPr lang="fa-IR" sz="2000" dirty="0">
                <a:cs typeface="B Nazanin" panose="00000400000000000000" pitchFamily="2" charset="-78"/>
              </a:rPr>
              <a:t>مختلف برای استخراج لاستیک طبیعی از گیاهان قندرون، شنگ و کاسنی در محیط طبیعی و درون </a:t>
            </a:r>
            <a:r>
              <a:rPr lang="fa-IR" sz="2000" dirty="0" smtClean="0">
                <a:cs typeface="B Nazanin" panose="00000400000000000000" pitchFamily="2" charset="-78"/>
              </a:rPr>
              <a:t>شیشه ای </a:t>
            </a:r>
            <a:r>
              <a:rPr lang="fa-IR" sz="2000" dirty="0">
                <a:cs typeface="B Nazanin" panose="00000400000000000000" pitchFamily="2" charset="-78"/>
              </a:rPr>
              <a:t>متفاوت است.</a:t>
            </a:r>
          </a:p>
          <a:p>
            <a:pPr marL="0" indent="0" algn="just" rtl="1">
              <a:buNone/>
            </a:pPr>
            <a:endParaRPr lang="en-US" sz="20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طبق نتایج به دست آمده با استفاده ار روش هیدرولیز آنزیمی بیشترین مقدار لاستیک از گیاهان مورد نظر استخراج شد. همچنین مقدار لاستیک استخراج شده از گیاه قندرون نسبت به شنگ و کاسنی بیشتر بود.</a:t>
            </a:r>
          </a:p>
          <a:p>
            <a:pPr marL="0" indent="0" algn="just" rtl="1">
              <a:buNone/>
            </a:pPr>
            <a:endParaRPr lang="en-US" sz="2000" dirty="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7641771" y="3122023"/>
            <a:ext cx="4224164" cy="2965268"/>
          </a:xfrm>
          <a:prstGeom prst="rect">
            <a:avLst/>
          </a:prstGeom>
        </p:spPr>
      </p:pic>
      <p:pic>
        <p:nvPicPr>
          <p:cNvPr id="5" name="Picture 4"/>
          <p:cNvPicPr>
            <a:picLocks noChangeAspect="1"/>
          </p:cNvPicPr>
          <p:nvPr/>
        </p:nvPicPr>
        <p:blipFill>
          <a:blip r:embed="rId4"/>
          <a:stretch>
            <a:fillRect/>
          </a:stretch>
        </p:blipFill>
        <p:spPr>
          <a:xfrm>
            <a:off x="4271553" y="3122023"/>
            <a:ext cx="3242625" cy="2965268"/>
          </a:xfrm>
          <a:prstGeom prst="rect">
            <a:avLst/>
          </a:prstGeom>
        </p:spPr>
      </p:pic>
      <p:sp>
        <p:nvSpPr>
          <p:cNvPr id="8" name="Rectangle 7"/>
          <p:cNvSpPr/>
          <p:nvPr/>
        </p:nvSpPr>
        <p:spPr>
          <a:xfrm>
            <a:off x="8399417" y="6217921"/>
            <a:ext cx="3148148" cy="483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ذرات لاستیک شناور روی بافر</a:t>
            </a:r>
            <a:endParaRPr lang="en-US" dirty="0"/>
          </a:p>
        </p:txBody>
      </p:sp>
      <p:sp>
        <p:nvSpPr>
          <p:cNvPr id="9" name="Rectangle 8"/>
          <p:cNvSpPr/>
          <p:nvPr/>
        </p:nvSpPr>
        <p:spPr>
          <a:xfrm>
            <a:off x="4487092" y="6217921"/>
            <a:ext cx="2926079" cy="483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لاستیک استخراج شده</a:t>
            </a:r>
            <a:endParaRPr lang="en-US" dirty="0"/>
          </a:p>
        </p:txBody>
      </p:sp>
      <p:sp>
        <p:nvSpPr>
          <p:cNvPr id="10" name="Rectangle 9"/>
          <p:cNvSpPr/>
          <p:nvPr/>
        </p:nvSpPr>
        <p:spPr>
          <a:xfrm>
            <a:off x="528029" y="6217921"/>
            <a:ext cx="3513101" cy="483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میزان لاستیک استخراج شده از هر گیاه </a:t>
            </a:r>
            <a:endParaRPr lang="en-US" dirty="0"/>
          </a:p>
        </p:txBody>
      </p:sp>
      <p:pic>
        <p:nvPicPr>
          <p:cNvPr id="11" name="Picture 10"/>
          <p:cNvPicPr>
            <a:picLocks noChangeAspect="1"/>
          </p:cNvPicPr>
          <p:nvPr/>
        </p:nvPicPr>
        <p:blipFill>
          <a:blip r:embed="rId5"/>
          <a:stretch>
            <a:fillRect/>
          </a:stretch>
        </p:blipFill>
        <p:spPr>
          <a:xfrm>
            <a:off x="372141" y="3122023"/>
            <a:ext cx="3771819" cy="2965268"/>
          </a:xfrm>
          <a:prstGeom prst="rect">
            <a:avLst/>
          </a:prstGeom>
        </p:spPr>
      </p:pic>
      <p:pic>
        <p:nvPicPr>
          <p:cNvPr id="12" name="Picture 11"/>
          <p:cNvPicPr>
            <a:picLocks noChangeAspect="1"/>
          </p:cNvPicPr>
          <p:nvPr/>
        </p:nvPicPr>
        <p:blipFill>
          <a:blip r:embed="rId6"/>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1446027" y="3155580"/>
            <a:ext cx="9027043" cy="2330820"/>
          </a:xfrm>
        </p:spPr>
        <p:txBody>
          <a:bodyPr>
            <a:normAutofit/>
          </a:bodyPr>
          <a:lstStyle/>
          <a:p>
            <a:pPr marL="0" indent="0" algn="ctr" rtl="1">
              <a:buNone/>
            </a:pPr>
            <a:r>
              <a:rPr lang="fa-IR" sz="3200" dirty="0" smtClean="0">
                <a:cs typeface="B Zar" panose="00000400000000000000" pitchFamily="2" charset="-78"/>
              </a:rPr>
              <a:t>تشکر میکنم از جناب آقای دکتر باقری استاد راهنمای محترم و همچنین تمامی دوستانی که در انجام این کار من را یاری نمودند.</a:t>
            </a:r>
            <a:endParaRPr lang="en-US" sz="3200" dirty="0">
              <a:cs typeface="B Zar"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168434"/>
            <a:ext cx="11493794" cy="4558937"/>
          </a:xfrm>
        </p:spPr>
        <p:txBody>
          <a:bodyPr>
            <a:normAutofit fontScale="92500" lnSpcReduction="20000"/>
          </a:bodyPr>
          <a:lstStyle/>
          <a:p>
            <a:pPr marL="457200" algn="just">
              <a:lnSpc>
                <a:spcPct val="107000"/>
              </a:lnSpc>
              <a:spcAft>
                <a:spcPts val="0"/>
              </a:spcAft>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Arias, M., Hernandez, 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Remondegui</a:t>
            </a:r>
            <a:r>
              <a:rPr lang="en-US" sz="2000" dirty="0">
                <a:latin typeface="Times New Roman" panose="02020603050405020304" pitchFamily="18" charset="0"/>
                <a:ea typeface="Calibri" panose="020F0502020204030204" pitchFamily="34" charset="0"/>
                <a:cs typeface="Times New Roman" panose="02020603050405020304" pitchFamily="18" charset="0"/>
              </a:rPr>
              <a:t>, 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Huvenaars</a:t>
            </a:r>
            <a:r>
              <a:rPr lang="en-US" sz="2000" dirty="0">
                <a:latin typeface="Times New Roman" panose="02020603050405020304" pitchFamily="18" charset="0"/>
                <a:ea typeface="Calibri" panose="020F0502020204030204" pitchFamily="34" charset="0"/>
                <a:cs typeface="Times New Roman" panose="02020603050405020304" pitchFamily="18" charset="0"/>
              </a:rPr>
              <a:t>, K., van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Dijk</a:t>
            </a:r>
            <a:r>
              <a:rPr lang="en-US" sz="2000" dirty="0">
                <a:latin typeface="Times New Roman" panose="02020603050405020304" pitchFamily="18" charset="0"/>
                <a:ea typeface="Calibri" panose="020F0502020204030204" pitchFamily="34" charset="0"/>
                <a:cs typeface="Times New Roman" panose="02020603050405020304" pitchFamily="18" charset="0"/>
              </a:rPr>
              <a:t>, P., Ritter, E. 2016a. First</a:t>
            </a:r>
            <a:r>
              <a:rPr lang="fa-IR"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genetic linkage map of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Taraxacum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koksaghyz</a:t>
            </a:r>
            <a:r>
              <a:rPr lang="en-US" sz="2000" dirty="0">
                <a:latin typeface="Times New Roman" panose="02020603050405020304" pitchFamily="18" charset="0"/>
                <a:ea typeface="Calibri" panose="020F0502020204030204" pitchFamily="34" charset="0"/>
                <a:cs typeface="Times New Roman" panose="02020603050405020304" pitchFamily="18" charset="0"/>
              </a:rPr>
              <a:t> Rodin based on AFLP, SSR, COS and</a:t>
            </a:r>
            <a:r>
              <a:rPr lang="fa-IR"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EST-SSR markers. Scientific Reports, 6, 31031</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fa-IR"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sv-SE" sz="2000" dirty="0">
                <a:latin typeface="Times New Roman" panose="02020603050405020304" pitchFamily="18" charset="0"/>
                <a:ea typeface="Calibri" panose="020F0502020204030204" pitchFamily="34" charset="0"/>
                <a:cs typeface="Times New Roman" panose="02020603050405020304" pitchFamily="18" charset="0"/>
              </a:rPr>
              <a:t>Josefsson, A., 1953. Förädlingsarbeten med gummimaskros. Sveriges Utsädesförenings Tidsskrift, pp.293-385</a:t>
            </a:r>
            <a:endParaRPr lang="fa-IR"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endParaRPr lang="sv-SE"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van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Beilen</a:t>
            </a:r>
            <a:r>
              <a:rPr lang="en-US" sz="2000" dirty="0">
                <a:latin typeface="Times New Roman" panose="02020603050405020304" pitchFamily="18" charset="0"/>
                <a:ea typeface="Calibri" panose="020F0502020204030204" pitchFamily="34" charset="0"/>
                <a:cs typeface="Times New Roman" panose="02020603050405020304" pitchFamily="18" charset="0"/>
              </a:rPr>
              <a:t>, J. B. &amp; Poirier, Y., 2007. Guayule and Russian Dandelion as alternative sources of natural</a:t>
            </a:r>
            <a:r>
              <a:rPr lang="fa-IR"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rubber. Critical Reviews in Biotechnology, pp. 217-231.</a:t>
            </a:r>
            <a:endParaRPr lang="fa-IR"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a-IR"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Yulex,2013</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Yulex</a:t>
            </a:r>
            <a:r>
              <a:rPr lang="en-US" sz="2000" dirty="0">
                <a:latin typeface="Times New Roman" panose="02020603050405020304" pitchFamily="18" charset="0"/>
                <a:ea typeface="Calibri" panose="020F0502020204030204" pitchFamily="34" charset="0"/>
                <a:cs typeface="Times New Roman" panose="02020603050405020304" pitchFamily="18" charset="0"/>
              </a:rPr>
              <a:t>, Science, Bioprocessing. [Online]. Available at:</a:t>
            </a:r>
            <a:r>
              <a:rPr lang="fa-IR"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http://www.yulex.com/science/bioprocessing/ [Accessed 30 September 2013]. </a:t>
            </a:r>
          </a:p>
          <a:p>
            <a:pPr marL="342900" lvl="0" indent="-342900" algn="just">
              <a:lnSpc>
                <a:spcPct val="107000"/>
              </a:lnSpc>
              <a:spcAft>
                <a:spcPts val="800"/>
              </a:spcAft>
              <a:buFont typeface="+mj-lt"/>
              <a:buAutoNum type="arabicPeriod"/>
            </a:pPr>
            <a:endParaRPr lang="fa-IR" sz="2000" dirty="0">
              <a:latin typeface="Times New Roman" panose="02020603050405020304" pitchFamily="18" charset="0"/>
              <a:ea typeface="Calibri" panose="020F0502020204030204" pitchFamily="34" charset="0"/>
              <a:cs typeface="Times New Roman" panose="02020603050405020304" pitchFamily="18" charset="0"/>
            </a:endParaRPr>
          </a:p>
          <a:p>
            <a:pPr algn="just" rtl="1"/>
            <a:endParaRPr lang="en-US" sz="20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196</TotalTime>
  <Words>880</Words>
  <Application>Microsoft Office PowerPoint</Application>
  <PresentationFormat>Widescreen</PresentationFormat>
  <Paragraphs>47</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B Nazanin</vt:lpstr>
      <vt:lpstr>Arial</vt:lpstr>
      <vt:lpstr>Arial Rounded MT Bold</vt:lpstr>
      <vt:lpstr>Trebuchet MS</vt:lpstr>
      <vt:lpstr>B Zar</vt:lpstr>
      <vt:lpstr>B Titr</vt:lpstr>
      <vt:lpstr>Calibri</vt:lpstr>
      <vt:lpstr>Times New Roman</vt:lpstr>
      <vt:lpstr>Berlin</vt:lpstr>
      <vt:lpstr>بررسی روش­های استخراج لاستیک طبیعی در گیاهان قندرون، شنگ و کاسنی</vt:lpstr>
      <vt:lpstr>چکیده</vt:lpstr>
      <vt:lpstr>مقدمه</vt:lpstr>
      <vt:lpstr>روش‌ انجام تحقیق</vt:lpstr>
      <vt:lpstr>فرضیه‌ها</vt:lpstr>
      <vt:lpstr>بحث و نتیجه‌گیری</vt:lpstr>
      <vt:lpstr>تقدیر و تشکر</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Manouchehr</cp:lastModifiedBy>
  <cp:revision>33</cp:revision>
  <dcterms:created xsi:type="dcterms:W3CDTF">2020-11-15T07:43:14Z</dcterms:created>
  <dcterms:modified xsi:type="dcterms:W3CDTF">2020-12-06T06:37:13Z</dcterms:modified>
</cp:coreProperties>
</file>