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23" r:id="rId1"/>
  </p:sldMasterIdLst>
  <p:notesMasterIdLst>
    <p:notesMasterId r:id="rId13"/>
  </p:notesMasterIdLst>
  <p:sldIdLst>
    <p:sldId id="256" r:id="rId2"/>
    <p:sldId id="258" r:id="rId3"/>
    <p:sldId id="257" r:id="rId4"/>
    <p:sldId id="264" r:id="rId5"/>
    <p:sldId id="259" r:id="rId6"/>
    <p:sldId id="265" r:id="rId7"/>
    <p:sldId id="262" r:id="rId8"/>
    <p:sldId id="263" r:id="rId9"/>
    <p:sldId id="260" r:id="rId10"/>
    <p:sldId id="261" r:id="rId11"/>
    <p:sldId id="266" r:id="rId12"/>
  </p:sldIdLst>
  <p:sldSz cx="12192000" cy="6858000"/>
  <p:notesSz cx="6858000" cy="9144000"/>
  <p:embeddedFontLst>
    <p:embeddedFont>
      <p:font typeface="B Zar" panose="00000400000000000000" pitchFamily="2" charset="-78"/>
      <p:regular r:id="rId14"/>
      <p:bold r:id="rId15"/>
    </p:embeddedFont>
    <p:embeddedFont>
      <p:font typeface="Trebuchet MS" panose="020B0603020202020204" pitchFamily="34" charset="0"/>
      <p:regular r:id="rId16"/>
      <p:bold r:id="rId17"/>
      <p:italic r:id="rId18"/>
      <p:boldItalic r:id="rId19"/>
    </p:embeddedFont>
    <p:embeddedFont>
      <p:font typeface="B Nazanin" panose="00000400000000000000" pitchFamily="2" charset="-78"/>
      <p:regular r:id="rId20"/>
      <p:bold r:id="rId21"/>
    </p:embeddedFont>
    <p:embeddedFont>
      <p:font typeface="B Titr" panose="00000700000000000000" pitchFamily="2" charset="-78"/>
      <p:bold r:id="rId22"/>
    </p:embeddedFont>
    <p:embeddedFont>
      <p:font typeface="Calibri" panose="020F0502020204030204" pitchFamily="34" charset="0"/>
      <p:regular r:id="rId23"/>
      <p:bold r:id="rId24"/>
      <p:italic r:id="rId25"/>
      <p:boldItalic r:id="rId26"/>
    </p:embeddedFont>
    <p:embeddedFont>
      <p:font typeface="Cambria Math" panose="02040503050406030204" pitchFamily="18" charset="0"/>
      <p:regular r:id="rId27"/>
    </p:embeddedFont>
    <p:embeddedFont>
      <p:font typeface="Arial Rounded MT Bold" panose="020F0704030504030204" pitchFamily="34" charset="0"/>
      <p:regular r:id="rId28"/>
    </p:embeddedFont>
  </p:embeddedFontLst>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t>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t>‹#›</a:t>
            </a:fld>
            <a:endParaRPr lang="en-US"/>
          </a:p>
        </p:txBody>
      </p:sp>
    </p:spTree>
    <p:extLst>
      <p:ext uri="{BB962C8B-B14F-4D97-AF65-F5344CB8AC3E}">
        <p14:creationId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a:t>
            </a:fld>
            <a:endParaRPr lang="en-US"/>
          </a:p>
        </p:txBody>
      </p:sp>
    </p:spTree>
    <p:extLst>
      <p:ext uri="{BB962C8B-B14F-4D97-AF65-F5344CB8AC3E}">
        <p14:creationId xmlns:p14="http://schemas.microsoft.com/office/powerpoint/2010/main" val="2267801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10</a:t>
            </a:fld>
            <a:endParaRPr lang="en-US"/>
          </a:p>
        </p:txBody>
      </p:sp>
    </p:spTree>
    <p:extLst>
      <p:ext uri="{BB962C8B-B14F-4D97-AF65-F5344CB8AC3E}">
        <p14:creationId xmlns:p14="http://schemas.microsoft.com/office/powerpoint/2010/main" val="3155916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11</a:t>
            </a:fld>
            <a:endParaRPr lang="en-US"/>
          </a:p>
        </p:txBody>
      </p:sp>
    </p:spTree>
    <p:extLst>
      <p:ext uri="{BB962C8B-B14F-4D97-AF65-F5344CB8AC3E}">
        <p14:creationId xmlns:p14="http://schemas.microsoft.com/office/powerpoint/2010/main" val="330436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2</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3</a:t>
            </a:fld>
            <a:endParaRPr lang="en-US"/>
          </a:p>
        </p:txBody>
      </p:sp>
    </p:spTree>
    <p:extLst>
      <p:ext uri="{BB962C8B-B14F-4D97-AF65-F5344CB8AC3E}">
        <p14:creationId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4</a:t>
            </a:fld>
            <a:endParaRPr lang="en-US"/>
          </a:p>
        </p:txBody>
      </p:sp>
    </p:spTree>
    <p:extLst>
      <p:ext uri="{BB962C8B-B14F-4D97-AF65-F5344CB8AC3E}">
        <p14:creationId xmlns:p14="http://schemas.microsoft.com/office/powerpoint/2010/main" val="108055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5</a:t>
            </a:fld>
            <a:endParaRPr lang="en-US"/>
          </a:p>
        </p:txBody>
      </p:sp>
    </p:spTree>
    <p:extLst>
      <p:ext uri="{BB962C8B-B14F-4D97-AF65-F5344CB8AC3E}">
        <p14:creationId xmlns:p14="http://schemas.microsoft.com/office/powerpoint/2010/main" val="258165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6</a:t>
            </a:fld>
            <a:endParaRPr lang="en-US"/>
          </a:p>
        </p:txBody>
      </p:sp>
    </p:spTree>
    <p:extLst>
      <p:ext uri="{BB962C8B-B14F-4D97-AF65-F5344CB8AC3E}">
        <p14:creationId xmlns:p14="http://schemas.microsoft.com/office/powerpoint/2010/main" val="192008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7</a:t>
            </a:fld>
            <a:endParaRPr lang="en-US"/>
          </a:p>
        </p:txBody>
      </p:sp>
    </p:spTree>
    <p:extLst>
      <p:ext uri="{BB962C8B-B14F-4D97-AF65-F5344CB8AC3E}">
        <p14:creationId xmlns:p14="http://schemas.microsoft.com/office/powerpoint/2010/main" val="4258616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8</a:t>
            </a:fld>
            <a:endParaRPr lang="en-US"/>
          </a:p>
        </p:txBody>
      </p:sp>
    </p:spTree>
    <p:extLst>
      <p:ext uri="{BB962C8B-B14F-4D97-AF65-F5344CB8AC3E}">
        <p14:creationId xmlns:p14="http://schemas.microsoft.com/office/powerpoint/2010/main" val="156997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9</a:t>
            </a:fld>
            <a:endParaRPr lang="en-US"/>
          </a:p>
        </p:txBody>
      </p:sp>
    </p:spTree>
    <p:extLst>
      <p:ext uri="{BB962C8B-B14F-4D97-AF65-F5344CB8AC3E}">
        <p14:creationId xmlns:p14="http://schemas.microsoft.com/office/powerpoint/2010/main" val="2562120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9362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6916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5632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7255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64169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641477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38266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59746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39848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52817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99355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836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57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87690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96CB90-7519-4060-AACF-E6C7D66C390D}" type="datetimeFigureOut">
              <a:rPr lang="en-US" smtClean="0"/>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91870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0305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429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6CB90-7519-4060-AACF-E6C7D66C390D}" type="datetimeFigureOut">
              <a:rPr lang="en-US" smtClean="0"/>
              <a:t>12/5/2020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1450388822"/>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580C37-076B-46AE-AD2F-2EA9B508B72E}"/>
              </a:ext>
            </a:extLst>
          </p:cNvPr>
          <p:cNvSpPr>
            <a:spLocks noGrp="1"/>
          </p:cNvSpPr>
          <p:nvPr>
            <p:ph type="ctrTitle"/>
          </p:nvPr>
        </p:nvSpPr>
        <p:spPr>
          <a:xfrm>
            <a:off x="249834" y="2672780"/>
            <a:ext cx="8574622" cy="1388534"/>
          </a:xfrm>
        </p:spPr>
        <p:txBody>
          <a:bodyPr>
            <a:normAutofit/>
          </a:bodyPr>
          <a:lstStyle/>
          <a:p>
            <a:pPr algn="ctr"/>
            <a:r>
              <a:rPr lang="fa-IR" sz="4400" dirty="0">
                <a:cs typeface="B Titr" panose="00000700000000000000" pitchFamily="2" charset="-78"/>
              </a:rPr>
              <a:t>ارزیابی شاخص فقرآبی در </a:t>
            </a:r>
            <a:r>
              <a:rPr lang="fa-IR" sz="4400">
                <a:cs typeface="B Titr" panose="00000700000000000000" pitchFamily="2" charset="-78"/>
              </a:rPr>
              <a:t>استان همدان</a:t>
            </a:r>
            <a:endParaRPr lang="en-US" sz="4400" dirty="0">
              <a:cs typeface="B Titr" panose="00000700000000000000" pitchFamily="2" charset="-78"/>
            </a:endParaRPr>
          </a:p>
        </p:txBody>
      </p:sp>
      <p:sp>
        <p:nvSpPr>
          <p:cNvPr id="3" name="Subtitle 2">
            <a:extLst>
              <a:ext uri="{FF2B5EF4-FFF2-40B4-BE49-F238E27FC236}">
                <a16:creationId xmlns="" xmlns:a16="http://schemas.microsoft.com/office/drawing/2014/main" id="{F1274B40-854A-4A80-BBAD-623C137424D1}"/>
              </a:ext>
            </a:extLst>
          </p:cNvPr>
          <p:cNvSpPr>
            <a:spLocks noGrp="1"/>
          </p:cNvSpPr>
          <p:nvPr>
            <p:ph type="subTitle" idx="1"/>
          </p:nvPr>
        </p:nvSpPr>
        <p:spPr>
          <a:xfrm>
            <a:off x="903766" y="4338942"/>
            <a:ext cx="8574622" cy="1117687"/>
          </a:xfrm>
        </p:spPr>
        <p:txBody>
          <a:bodyPr>
            <a:noAutofit/>
          </a:bodyPr>
          <a:lstStyle/>
          <a:p>
            <a:pPr marL="342900" indent="-342900" algn="just" rtl="1">
              <a:buFont typeface="Arial" panose="020B0604020202020204" pitchFamily="34" charset="0"/>
              <a:buChar char="•"/>
            </a:pPr>
            <a:r>
              <a:rPr lang="fa-IR" sz="1900" b="1" dirty="0">
                <a:cs typeface="B Nazanin" panose="00000400000000000000" pitchFamily="2" charset="-78"/>
              </a:rPr>
              <a:t>دکتر حمید بلالی، دانشیار اقتصاد کشاورزی، گروه ترویج و آموزش کشاورزی ، دانشکده کشاورزی، دانشگاه بوعلی سینا همدان</a:t>
            </a:r>
          </a:p>
          <a:p>
            <a:pPr marL="342900" indent="-342900" algn="just" rtl="1">
              <a:buFont typeface="Arial" panose="020B0604020202020204" pitchFamily="34" charset="0"/>
              <a:buChar char="•"/>
            </a:pPr>
            <a:r>
              <a:rPr lang="fa-IR" sz="1900" b="1" dirty="0">
                <a:cs typeface="B Nazanin" panose="00000400000000000000" pitchFamily="2" charset="-78"/>
              </a:rPr>
              <a:t>دکتر مصطفی بنی اسدی، استادیار اقتصاد کشاورزی، گروه ترویج و آموزش کشاورزی ، دانشکده کشاورزی، دانشگاه بوعلی سینا همدان</a:t>
            </a:r>
          </a:p>
          <a:p>
            <a:pPr marL="342900" indent="-342900" algn="just" rtl="1">
              <a:buFont typeface="Arial" panose="020B0604020202020204" pitchFamily="34" charset="0"/>
              <a:buChar char="•"/>
            </a:pPr>
            <a:r>
              <a:rPr lang="fa-IR" sz="1900" b="1" dirty="0">
                <a:cs typeface="B Nazanin" panose="00000400000000000000" pitchFamily="2" charset="-78"/>
              </a:rPr>
              <a:t>*سحر احمدی، دانشجوی کارشناسی ارشد اقتصاد منابع طبیعی و محیط زیست، گروه ترویج  آموزش کشاورزی،  دانشکده کشاورزی، دانشگاه بوعلی سینا همدان</a:t>
            </a:r>
          </a:p>
          <a:p>
            <a:pPr marL="342900" indent="-342900" algn="just" rtl="1">
              <a:buFont typeface="Arial" panose="020B0604020202020204" pitchFamily="34" charset="0"/>
              <a:buChar char="•"/>
            </a:pPr>
            <a:endParaRPr lang="en-US" sz="1900" b="1" dirty="0">
              <a:cs typeface="B Nazanin" panose="00000400000000000000" pitchFamily="2" charset="-78"/>
            </a:endParaRPr>
          </a:p>
        </p:txBody>
      </p:sp>
      <p:sp>
        <p:nvSpPr>
          <p:cNvPr id="13" name="TextBox 12">
            <a:extLst>
              <a:ext uri="{FF2B5EF4-FFF2-40B4-BE49-F238E27FC236}">
                <a16:creationId xmlns="" xmlns:a16="http://schemas.microsoft.com/office/drawing/2014/main" id="{02AD0DFD-457D-4A68-9595-602EA6599C5E}"/>
              </a:ext>
            </a:extLst>
          </p:cNvPr>
          <p:cNvSpPr txBox="1"/>
          <p:nvPr/>
        </p:nvSpPr>
        <p:spPr>
          <a:xfrm>
            <a:off x="8944371" y="2644170"/>
            <a:ext cx="3367544" cy="1569660"/>
          </a:xfrm>
          <a:prstGeom prst="rect">
            <a:avLst/>
          </a:prstGeom>
          <a:noFill/>
        </p:spPr>
        <p:txBody>
          <a:bodyPr wrap="square" rtlCol="0">
            <a:spAutoFit/>
          </a:bodyPr>
          <a:lstStyle/>
          <a:p>
            <a:pPr algn="ctr" rtl="1"/>
            <a:r>
              <a:rPr lang="fa-IR" sz="2400" dirty="0">
                <a:cs typeface="B Nazanin" panose="00000400000000000000" pitchFamily="2" charset="-78"/>
              </a:rPr>
              <a:t>گروه آموزشی ترویج و آموزش کشاورزی، دانشکده کشاورزی، دانشگاه بوعلی‌سینا، </a:t>
            </a:r>
            <a:br>
              <a:rPr lang="fa-IR" sz="2400" dirty="0">
                <a:cs typeface="B Nazanin" panose="00000400000000000000" pitchFamily="2" charset="-78"/>
              </a:rPr>
            </a:br>
            <a:r>
              <a:rPr lang="fa-IR" sz="2400" dirty="0">
                <a:cs typeface="B Nazanin" panose="00000400000000000000" pitchFamily="2" charset="-78"/>
              </a:rPr>
              <a:t>همدان</a:t>
            </a:r>
          </a:p>
        </p:txBody>
      </p:sp>
      <p:sp>
        <p:nvSpPr>
          <p:cNvPr id="14" name="TextBox 13">
            <a:extLst>
              <a:ext uri="{FF2B5EF4-FFF2-40B4-BE49-F238E27FC236}">
                <a16:creationId xmlns="" xmlns:a16="http://schemas.microsoft.com/office/drawing/2014/main" id="{E2FD5A40-0FFD-473C-AC41-AF223B157677}"/>
              </a:ext>
            </a:extLst>
          </p:cNvPr>
          <p:cNvSpPr txBox="1"/>
          <p:nvPr/>
        </p:nvSpPr>
        <p:spPr>
          <a:xfrm>
            <a:off x="7175246" y="6242994"/>
            <a:ext cx="4606285" cy="338554"/>
          </a:xfrm>
          <a:prstGeom prst="rect">
            <a:avLst/>
          </a:prstGeom>
          <a:noFill/>
        </p:spPr>
        <p:txBody>
          <a:bodyPr wrap="square" rtlCol="0">
            <a:spAutoFit/>
          </a:bodyPr>
          <a:lstStyle/>
          <a:p>
            <a:pPr algn="ctr" rtl="1"/>
            <a:r>
              <a:rPr lang="fa-IR" sz="1600">
                <a:latin typeface="Arial Rounded MT Bold" panose="020F0704030504030204" pitchFamily="34" charset="0"/>
              </a:rPr>
              <a:t>ایمیل نویسنده:</a:t>
            </a:r>
            <a:r>
              <a:rPr lang="en-US" sz="1600">
                <a:latin typeface="Arial Rounded MT Bold" panose="020F0704030504030204" pitchFamily="34" charset="0"/>
              </a:rPr>
              <a:t>saharahmadi175@yahoo.com</a:t>
            </a:r>
            <a:endParaRPr lang="en-US" sz="1600" dirty="0">
              <a:latin typeface="Arial Rounded MT Bold" panose="020F0704030504030204" pitchFamily="34" charset="0"/>
            </a:endParaRPr>
          </a:p>
        </p:txBody>
      </p:sp>
      <p:pic>
        <p:nvPicPr>
          <p:cNvPr id="21" name="Picture 20">
            <a:extLst>
              <a:ext uri="{FF2B5EF4-FFF2-40B4-BE49-F238E27FC236}">
                <a16:creationId xmlns="" xmlns:a16="http://schemas.microsoft.com/office/drawing/2014/main" id="{3033B143-BBFB-4D7E-A1DD-E12A3ABA4528}"/>
              </a:ext>
            </a:extLst>
          </p:cNvPr>
          <p:cNvPicPr>
            <a:picLocks noChangeAspect="1"/>
          </p:cNvPicPr>
          <p:nvPr/>
        </p:nvPicPr>
        <p:blipFill rotWithShape="1">
          <a:blip r:embed="rId3">
            <a:extLst>
              <a:ext uri="{28A0092B-C50C-407E-A947-70E740481C1C}">
                <a14:useLocalDpi xmlns:a14="http://schemas.microsoft.com/office/drawing/2010/main" val="0"/>
              </a:ext>
            </a:extLst>
          </a:blip>
          <a:srcRect l="21315" r="27240"/>
          <a:stretch/>
        </p:blipFill>
        <p:spPr>
          <a:xfrm>
            <a:off x="249834" y="152864"/>
            <a:ext cx="2424531" cy="2356420"/>
          </a:xfrm>
          <a:prstGeom prst="rect">
            <a:avLst/>
          </a:prstGeom>
        </p:spPr>
      </p:pic>
      <p:pic>
        <p:nvPicPr>
          <p:cNvPr id="8" name="Picture 7"/>
          <p:cNvPicPr>
            <a:picLocks noChangeAspect="1"/>
          </p:cNvPicPr>
          <p:nvPr/>
        </p:nvPicPr>
        <p:blipFill>
          <a:blip r:embed="rId4"/>
          <a:stretch>
            <a:fillRect/>
          </a:stretch>
        </p:blipFill>
        <p:spPr>
          <a:xfrm>
            <a:off x="10682208" y="109507"/>
            <a:ext cx="1286367" cy="2188654"/>
          </a:xfrm>
          <a:prstGeom prst="rect">
            <a:avLst/>
          </a:prstGeom>
        </p:spPr>
      </p:pic>
    </p:spTree>
    <p:extLst>
      <p:ext uri="{BB962C8B-B14F-4D97-AF65-F5344CB8AC3E}">
        <p14:creationId xmlns:p14="http://schemas.microsoft.com/office/powerpoint/2010/main" val="225810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a:bodyPr>
          <a:lstStyle/>
          <a:p>
            <a:pPr algn="just" rtl="1"/>
            <a:r>
              <a:rPr lang="fa-IR" sz="2000" dirty="0">
                <a:cs typeface="B Nazanin" panose="00000400000000000000" pitchFamily="2" charset="-78"/>
              </a:rPr>
              <a:t>سلامی، ح، طاهری ریکنده، ع.  سنجش وضعیت امنیت آبی در استان­های ایران. نشریه اقتصاد و توسعه کشاورزی، جلد 3، شماره 1، بهار 1398، ص 75-94.</a:t>
            </a:r>
          </a:p>
          <a:p>
            <a:pPr algn="just" rtl="1"/>
            <a:r>
              <a:rPr lang="fa-IR" sz="2000" dirty="0">
                <a:cs typeface="B Nazanin" panose="00000400000000000000" pitchFamily="2" charset="-78"/>
              </a:rPr>
              <a:t>طالبی، ح، امینی، ع.  بررسی ابعاد کم آبی با استفاده از روش شاخص فقرآبی (</a:t>
            </a:r>
            <a:r>
              <a:rPr lang="en-US" sz="2000" dirty="0">
                <a:cs typeface="B Nazanin" panose="00000400000000000000" pitchFamily="2" charset="-78"/>
              </a:rPr>
              <a:t>WPI) </a:t>
            </a:r>
            <a:r>
              <a:rPr lang="fa-IR" sz="2000" dirty="0">
                <a:cs typeface="B Nazanin" panose="00000400000000000000" pitchFamily="2" charset="-78"/>
              </a:rPr>
              <a:t>و تحلیل مقایسه­ای آن در بخش­های شهرستان قم. نشریه آمایش سرزمین، دوره 10، شماره دوم، پاییز و زمستان 1397، ص 366-345.</a:t>
            </a:r>
          </a:p>
          <a:p>
            <a:pPr algn="just" rtl="1"/>
            <a:r>
              <a:rPr lang="fa-IR" sz="2000" dirty="0">
                <a:cs typeface="B Nazanin" panose="00000400000000000000" pitchFamily="2" charset="-78"/>
              </a:rPr>
              <a:t>کامران دستجردی، ح ، واثق، م، قضاوی، م. بررسی راهکار­های مقابله با بحران آب در کلانشهر­ها ( مطالعه موردی- کلانشهر اصفهان. چهاردهمین کنگره انجمن جغرافیایی ایران، 14 اردیبهشت 1398.</a:t>
            </a:r>
          </a:p>
          <a:p>
            <a:pPr algn="just" rtl="1"/>
            <a:r>
              <a:rPr lang="fa-IR" sz="2000" dirty="0">
                <a:cs typeface="B Nazanin" panose="00000400000000000000" pitchFamily="2" charset="-78"/>
              </a:rPr>
              <a:t>کریمی, ص، سلیمانی دامنه، م، صداقت کیش، م. آینده پژوهی امنیت آبی در شهرهای ایران.  نخستین همایش ملی آینده ­نگاری راهبردی در حوزه علوم جغرافیایی و مطالعات شهری- منطقه ­ای، کرمان، دانشگاه شهید باهنر کرمان،23 آبان 1397.</a:t>
            </a:r>
          </a:p>
          <a:p>
            <a:pPr algn="just" rtl="1"/>
            <a:r>
              <a:rPr lang="fa-IR" sz="2000" dirty="0">
                <a:cs typeface="B Nazanin" panose="00000400000000000000" pitchFamily="2" charset="-78"/>
              </a:rPr>
              <a:t>همتی، ب، فروزانی، م، یزان­پناه، م، خسروی­پور، ب.  سنجش شاخص فقرآبی کشاورزی در میان گندم­کاران آبی شهرستان دزفول. نشریه دانش کشاورزی و تولید پایدار، جلد 29، شماره 1، بهار 1398.</a:t>
            </a:r>
          </a:p>
          <a:p>
            <a:pPr algn="just" rtl="1"/>
            <a:endParaRPr lang="en-US" sz="20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4242485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fontScale="92500" lnSpcReduction="20000"/>
          </a:bodyPr>
          <a:lstStyle/>
          <a:p>
            <a:r>
              <a:rPr lang="en-US" sz="2000" dirty="0">
                <a:latin typeface="Times New Roman" panose="02020603050405020304" pitchFamily="18" charset="0"/>
                <a:cs typeface="Times New Roman" panose="02020603050405020304" pitchFamily="18" charset="0"/>
              </a:rPr>
              <a:t>Balali, H., &amp; Viaggi, D. .Applying a System Dynamics Approach for Modeling Groundwater Dynamics to Depletion under Different Economical and Climate Change Scenarios. Water, 2015, 7: 5258-5271.</a:t>
            </a:r>
          </a:p>
          <a:p>
            <a:r>
              <a:rPr lang="en-US" sz="2000" dirty="0">
                <a:effectLst/>
                <a:latin typeface="Times New Roman" panose="02020603050405020304" pitchFamily="18" charset="0"/>
                <a:ea typeface="Calibri" panose="020F0502020204030204" pitchFamily="34" charset="0"/>
                <a:cs typeface="+mj-cs"/>
              </a:rPr>
              <a:t>Ifabiyi, P. I., Oladele, B., &amp; Salau, W.</a:t>
            </a:r>
            <a:r>
              <a:rPr lang="en-US" sz="2000" dirty="0">
                <a:latin typeface="Times New Roman" panose="02020603050405020304" pitchFamily="18" charset="0"/>
                <a:ea typeface="Calibri" panose="020F0502020204030204" pitchFamily="34" charset="0"/>
                <a:cs typeface="+mj-cs"/>
              </a:rPr>
              <a:t>Water Poverty Assessment in Olorunsogo Local Government Area of Oyo State, Nigeria.</a:t>
            </a:r>
            <a:r>
              <a:rPr lang="en-US" sz="2000" i="1" dirty="0">
                <a:latin typeface="Times New Roman" panose="02020603050405020304" pitchFamily="18" charset="0"/>
                <a:ea typeface="Calibri" panose="020F0502020204030204" pitchFamily="34" charset="0"/>
                <a:cs typeface="+mj-cs"/>
              </a:rPr>
              <a:t> Geosfera Indonesia, 2020, 5(1), 92-105.</a:t>
            </a:r>
          </a:p>
          <a:p>
            <a:r>
              <a:rPr lang="en-US" sz="2000" dirty="0">
                <a:effectLst/>
                <a:latin typeface="Times New Roman" panose="02020603050405020304" pitchFamily="18" charset="0"/>
                <a:ea typeface="Calibri" panose="020F0502020204030204" pitchFamily="34" charset="0"/>
                <a:cs typeface="+mj-cs"/>
              </a:rPr>
              <a:t>Koirala, S., Fang, Y., Dahal, N. M., Zhang, C., Pandey, B., &amp; Shrestha, S. .Application of Water Poverty Index (WPI) in Spatial Analysis of Water Stress in Koshi River Basin, Nepal. </a:t>
            </a:r>
            <a:r>
              <a:rPr lang="en-US" sz="2000" i="1" dirty="0">
                <a:effectLst/>
                <a:latin typeface="Times New Roman" panose="02020603050405020304" pitchFamily="18" charset="0"/>
                <a:ea typeface="Calibri" panose="020F0502020204030204" pitchFamily="34" charset="0"/>
                <a:cs typeface="+mj-cs"/>
              </a:rPr>
              <a:t>Sustainability,2020, 12(2), 727</a:t>
            </a:r>
            <a:r>
              <a:rPr lang="en-US" sz="2000" dirty="0">
                <a:effectLst/>
                <a:latin typeface="Times New Roman" panose="02020603050405020304" pitchFamily="18" charset="0"/>
                <a:ea typeface="Calibri" panose="020F0502020204030204" pitchFamily="34" charset="0"/>
                <a:cs typeface="+mj-cs"/>
              </a:rPr>
              <a:t>.</a:t>
            </a:r>
            <a:r>
              <a:rPr lang="ar-SA" sz="2000" dirty="0">
                <a:effectLst/>
                <a:latin typeface="Times New Roman" panose="02020603050405020304" pitchFamily="18" charset="0"/>
                <a:ea typeface="Calibri" panose="020F0502020204030204" pitchFamily="34" charset="0"/>
                <a:cs typeface="+mj-cs"/>
              </a:rPr>
              <a:t>‏</a:t>
            </a:r>
            <a:endParaRPr lang="en-US" sz="2000" dirty="0">
              <a:latin typeface="Times New Roman" panose="02020603050405020304" pitchFamily="18" charset="0"/>
              <a:ea typeface="Calibri" panose="020F0502020204030204" pitchFamily="34" charset="0"/>
              <a:cs typeface="+mj-cs"/>
            </a:endParaRPr>
          </a:p>
          <a:p>
            <a:r>
              <a:rPr lang="en-US" sz="2000" dirty="0">
                <a:effectLst/>
                <a:latin typeface="Times New Roman" panose="02020603050405020304" pitchFamily="18" charset="0"/>
                <a:ea typeface="Calibri" panose="020F0502020204030204" pitchFamily="34" charset="0"/>
                <a:cs typeface="+mj-cs"/>
              </a:rPr>
              <a:t>Lawrence, P., Meigh, J., Sullivan, C. The water poverty index: an international comparison. </a:t>
            </a:r>
            <a:r>
              <a:rPr lang="en-US" sz="2000" i="1" dirty="0">
                <a:effectLst/>
                <a:latin typeface="Times New Roman" panose="02020603050405020304" pitchFamily="18" charset="0"/>
                <a:ea typeface="Calibri" panose="020F0502020204030204" pitchFamily="34" charset="0"/>
                <a:cs typeface="+mj-cs"/>
              </a:rPr>
              <a:t>vol KERP 2002/19, Keele economics research papers. Centre for Economic Research, Keele University, Keele, 1–19.</a:t>
            </a:r>
            <a:endParaRPr lang="en-US" sz="2000" dirty="0">
              <a:effectLst/>
              <a:latin typeface="Times New Roman" panose="02020603050405020304" pitchFamily="18" charset="0"/>
              <a:ea typeface="Calibri" panose="020F0502020204030204" pitchFamily="34" charset="0"/>
              <a:cs typeface="+mj-cs"/>
            </a:endParaRPr>
          </a:p>
          <a:p>
            <a:r>
              <a:rPr lang="en-US" sz="2000" dirty="0">
                <a:effectLst/>
                <a:latin typeface="Times New Roman" panose="02020603050405020304" pitchFamily="18" charset="0"/>
                <a:ea typeface="Calibri" panose="020F0502020204030204" pitchFamily="34" charset="0"/>
                <a:cs typeface="+mj-cs"/>
              </a:rPr>
              <a:t>Pandey, V.P., Manandhar, S., Kazama, F.Water Poverty Situation of Medium-sized River Basins in Nepal. </a:t>
            </a:r>
            <a:r>
              <a:rPr lang="en-US" sz="2000" i="1" dirty="0">
                <a:effectLst/>
                <a:latin typeface="Times New Roman" panose="02020603050405020304" pitchFamily="18" charset="0"/>
                <a:ea typeface="Calibri" panose="020F0502020204030204" pitchFamily="34" charset="0"/>
                <a:cs typeface="+mj-cs"/>
              </a:rPr>
              <a:t>Water Resour Manage 2012. 26,2475–2489. 106.</a:t>
            </a:r>
          </a:p>
          <a:p>
            <a:pPr marR="0" algn="just" rtl="0">
              <a:lnSpc>
                <a:spcPct val="115000"/>
              </a:lnSpc>
              <a:spcBef>
                <a:spcPts val="0"/>
              </a:spcBef>
              <a:spcAft>
                <a:spcPts val="0"/>
              </a:spcAft>
            </a:pPr>
            <a:r>
              <a:rPr lang="en-US" sz="2000" dirty="0">
                <a:effectLst/>
                <a:latin typeface="Times New Roman" panose="02020603050405020304" pitchFamily="18" charset="0"/>
                <a:ea typeface="Calibri" panose="020F0502020204030204" pitchFamily="34" charset="0"/>
                <a:cs typeface="+mj-cs"/>
              </a:rPr>
              <a:t>Sullivan, C., and Meigh, J..Considering the Water Poverty Index in the context of poverty alleviation.</a:t>
            </a:r>
            <a:r>
              <a:rPr lang="en-US" sz="2000" i="1" dirty="0">
                <a:effectLst/>
                <a:latin typeface="Times New Roman" panose="02020603050405020304" pitchFamily="18" charset="0"/>
                <a:ea typeface="Calibri" panose="020F0502020204030204" pitchFamily="34" charset="0"/>
                <a:cs typeface="+mj-cs"/>
              </a:rPr>
              <a:t>Water policy,2003, 5(5): 513-528.</a:t>
            </a:r>
          </a:p>
          <a:p>
            <a:pPr marR="0" algn="just" rtl="0">
              <a:lnSpc>
                <a:spcPct val="115000"/>
              </a:lnSpc>
              <a:spcBef>
                <a:spcPts val="0"/>
              </a:spcBef>
              <a:spcAft>
                <a:spcPts val="0"/>
              </a:spcAft>
            </a:pPr>
            <a:r>
              <a:rPr lang="en-US" sz="2000" dirty="0">
                <a:effectLst/>
                <a:latin typeface="Times New Roman" panose="02020603050405020304" pitchFamily="18" charset="0"/>
                <a:ea typeface="Calibri" panose="020F0502020204030204" pitchFamily="34" charset="0"/>
                <a:cs typeface="+mj-cs"/>
              </a:rPr>
              <a:t>Sullivan, C., Meigh, J., &amp; Lawrence, P. .Application of the Water Poverty Index at Different Scales: A Cautionary Tale: In memory of Jeremy Meigh who gave his life's work to the improvement of peoples lives. </a:t>
            </a:r>
            <a:r>
              <a:rPr lang="en-US" sz="2000" i="1" dirty="0">
                <a:effectLst/>
                <a:latin typeface="Times New Roman" panose="02020603050405020304" pitchFamily="18" charset="0"/>
                <a:ea typeface="Calibri" panose="020F0502020204030204" pitchFamily="34" charset="0"/>
                <a:cs typeface="+mj-cs"/>
              </a:rPr>
              <a:t>Water international,2006, 31(3), 412-426.</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4234376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چکیده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3744543"/>
          </a:xfrm>
        </p:spPr>
        <p:txBody>
          <a:bodyPr>
            <a:normAutofit/>
          </a:bodyPr>
          <a:lstStyle/>
          <a:p>
            <a:pPr marL="0" marR="0" algn="just" rtl="1">
              <a:lnSpc>
                <a:spcPct val="90000"/>
              </a:lnSpc>
              <a:spcBef>
                <a:spcPts val="1000"/>
              </a:spcBef>
              <a:spcAft>
                <a:spcPts val="0"/>
              </a:spcAft>
            </a:pPr>
            <a:r>
              <a:rPr lang="fa-IR" sz="2000" kern="1200" dirty="0">
                <a:effectLst/>
                <a:latin typeface="Calibri" panose="020F0502020204030204" pitchFamily="34" charset="0"/>
                <a:ea typeface="Calibri" panose="020F0502020204030204" pitchFamily="34" charset="0"/>
                <a:cs typeface="B Nazanin" panose="00000400000000000000" pitchFamily="2" charset="-78"/>
              </a:rPr>
              <a:t>یکی از </a:t>
            </a:r>
            <a:r>
              <a:rPr lang="fa-IR" sz="2000" kern="1200" dirty="0">
                <a:effectLst/>
                <a:latin typeface="Calibri" panose="020F0502020204030204" pitchFamily="34" charset="0"/>
                <a:ea typeface="Times New Roman" panose="02020603050405020304" pitchFamily="18" charset="0"/>
                <a:cs typeface="B Nazanin" panose="00000400000000000000" pitchFamily="2" charset="-78"/>
              </a:rPr>
              <a:t>روش­</a:t>
            </a:r>
            <a:r>
              <a:rPr lang="fa-IR" sz="2000" kern="1200" dirty="0">
                <a:effectLst/>
                <a:latin typeface="Calibri" panose="020F0502020204030204" pitchFamily="34" charset="0"/>
                <a:ea typeface="Calibri" panose="020F0502020204030204" pitchFamily="34" charset="0"/>
                <a:cs typeface="B Nazanin" panose="00000400000000000000" pitchFamily="2" charset="-78"/>
              </a:rPr>
              <a:t>های برخورد با مشکلات و بحران</a:t>
            </a:r>
            <a:r>
              <a:rPr lang="fa-IR" sz="2000" kern="1200" dirty="0">
                <a:effectLst/>
                <a:latin typeface="Calibri" panose="020F0502020204030204" pitchFamily="34" charset="0"/>
                <a:ea typeface="Times New Roman" panose="02020603050405020304" pitchFamily="18" charset="0"/>
                <a:cs typeface="B Nazanin" panose="00000400000000000000" pitchFamily="2" charset="-78"/>
              </a:rPr>
              <a:t>­</a:t>
            </a:r>
            <a:r>
              <a:rPr lang="fa-IR" sz="2000" kern="1200" dirty="0">
                <a:effectLst/>
                <a:latin typeface="Calibri" panose="020F0502020204030204" pitchFamily="34" charset="0"/>
                <a:ea typeface="Calibri" panose="020F0502020204030204" pitchFamily="34" charset="0"/>
                <a:cs typeface="B Nazanin" panose="00000400000000000000" pitchFamily="2" charset="-78"/>
              </a:rPr>
              <a:t>های موجود در بخش آب، شناسایی نقاط ضعف و ارائه راهکارها جهت برطرف کردن آنهاست. به منظور بهبود و ا</a:t>
            </a:r>
            <a:r>
              <a:rPr lang="fa-IR" sz="2000" kern="1200" dirty="0">
                <a:effectLst/>
                <a:latin typeface="Calibri" panose="020F0502020204030204" pitchFamily="34" charset="0"/>
                <a:ea typeface="Times New Roman" panose="02020603050405020304" pitchFamily="18" charset="0"/>
                <a:cs typeface="B Nazanin" panose="00000400000000000000" pitchFamily="2" charset="-78"/>
              </a:rPr>
              <a:t>فزایش</a:t>
            </a:r>
            <a:r>
              <a:rPr lang="fa-IR" sz="2000" kern="1200" dirty="0">
                <a:effectLst/>
                <a:latin typeface="Calibri" panose="020F0502020204030204" pitchFamily="34" charset="0"/>
                <a:ea typeface="Calibri" panose="020F0502020204030204" pitchFamily="34" charset="0"/>
                <a:cs typeface="B Nazanin" panose="00000400000000000000" pitchFamily="2" charset="-78"/>
              </a:rPr>
              <a:t> عملکرد بخش آب در هر کشور و استفاده بهینه از منابع آب موجود، باید عملکرد این صنعت بطور مستمر ارزیابی شده و نقاط قوت و ضعف آن مشخص شود. جهت نیل به اهداف فوق و نظارت بر بررسی وضعیت آب در هر مقیاسی، استفاده از شاخص</a:t>
            </a:r>
            <a:r>
              <a:rPr lang="fa-IR" sz="2000" kern="1200" dirty="0">
                <a:effectLst/>
                <a:latin typeface="Calibri" panose="020F0502020204030204" pitchFamily="34" charset="0"/>
                <a:ea typeface="Times New Roman" panose="02020603050405020304" pitchFamily="18" charset="0"/>
                <a:cs typeface="B Nazanin" panose="00000400000000000000" pitchFamily="2" charset="-78"/>
              </a:rPr>
              <a:t>­</a:t>
            </a:r>
            <a:r>
              <a:rPr lang="fa-IR" sz="2000" kern="1200" dirty="0">
                <a:effectLst/>
                <a:latin typeface="Calibri" panose="020F0502020204030204" pitchFamily="34" charset="0"/>
                <a:ea typeface="Calibri" panose="020F0502020204030204" pitchFamily="34" charset="0"/>
                <a:cs typeface="B Nazanin" panose="00000400000000000000" pitchFamily="2" charset="-78"/>
              </a:rPr>
              <a:t>های مناسب ضروری است. شاخص فقرآبی، یک شاخص چند </a:t>
            </a:r>
            <a:r>
              <a:rPr lang="fa-IR" sz="2000" kern="1200" dirty="0">
                <a:effectLst/>
                <a:latin typeface="Calibri" panose="020F0502020204030204" pitchFamily="34" charset="0"/>
                <a:ea typeface="Times New Roman" panose="02020603050405020304" pitchFamily="18" charset="0"/>
                <a:cs typeface="B Nazanin" panose="00000400000000000000" pitchFamily="2" charset="-78"/>
              </a:rPr>
              <a:t>ب</a:t>
            </a:r>
            <a:r>
              <a:rPr lang="fa-IR" sz="2000" kern="1200" dirty="0">
                <a:effectLst/>
                <a:latin typeface="Calibri" panose="020F0502020204030204" pitchFamily="34" charset="0"/>
                <a:ea typeface="Calibri" panose="020F0502020204030204" pitchFamily="34" charset="0"/>
                <a:cs typeface="B Nazanin" panose="00000400000000000000" pitchFamily="2" charset="-78"/>
              </a:rPr>
              <a:t>عدی است که علاوه بر در نظرگیری وضعیت منابع آب در هر منطقه، میزان دسترسی، شرایط محیط زیست، میزان مصرف و ظرفیت زیر ساخت</a:t>
            </a:r>
            <a:r>
              <a:rPr lang="fa-IR" sz="2000" kern="1200" dirty="0">
                <a:effectLst/>
                <a:latin typeface="Calibri" panose="020F0502020204030204" pitchFamily="34" charset="0"/>
                <a:ea typeface="Times New Roman" panose="02020603050405020304" pitchFamily="18" charset="0"/>
                <a:cs typeface="B Nazanin" panose="00000400000000000000" pitchFamily="2" charset="-78"/>
              </a:rPr>
              <a:t>­</a:t>
            </a:r>
            <a:r>
              <a:rPr lang="fa-IR" sz="2000" kern="1200" dirty="0">
                <a:effectLst/>
                <a:latin typeface="Calibri" panose="020F0502020204030204" pitchFamily="34" charset="0"/>
                <a:ea typeface="Calibri" panose="020F0502020204030204" pitchFamily="34" charset="0"/>
                <a:cs typeface="B Nazanin" panose="00000400000000000000" pitchFamily="2" charset="-78"/>
              </a:rPr>
              <a:t>ها را نیز بررسی می</a:t>
            </a:r>
            <a:r>
              <a:rPr lang="fa-IR" sz="2000" kern="1200" dirty="0">
                <a:effectLst/>
                <a:latin typeface="Calibri" panose="020F0502020204030204" pitchFamily="34" charset="0"/>
                <a:ea typeface="Times New Roman" panose="02020603050405020304" pitchFamily="18" charset="0"/>
                <a:cs typeface="B Nazanin" panose="00000400000000000000" pitchFamily="2" charset="-78"/>
              </a:rPr>
              <a:t>­</a:t>
            </a:r>
            <a:r>
              <a:rPr lang="fa-IR" sz="2000" kern="1200" dirty="0">
                <a:effectLst/>
                <a:latin typeface="Calibri" panose="020F0502020204030204" pitchFamily="34" charset="0"/>
                <a:ea typeface="Calibri" panose="020F0502020204030204" pitchFamily="34" charset="0"/>
                <a:cs typeface="B Nazanin" panose="00000400000000000000" pitchFamily="2" charset="-78"/>
              </a:rPr>
              <a:t>کنند. در این پژوهش با استفاده از این شاخص وضعیت امنیت آب استان همدان مورد بررسی قرار گرفت. و مطالعات نشان می</a:t>
            </a:r>
            <a:r>
              <a:rPr lang="fa-IR" sz="2000" kern="1200" dirty="0">
                <a:effectLst/>
                <a:latin typeface="Calibri" panose="020F0502020204030204" pitchFamily="34" charset="0"/>
                <a:ea typeface="Times New Roman" panose="02020603050405020304" pitchFamily="18" charset="0"/>
                <a:cs typeface="B Nazanin" panose="00000400000000000000" pitchFamily="2" charset="-78"/>
              </a:rPr>
              <a:t>­</a:t>
            </a:r>
            <a:r>
              <a:rPr lang="fa-IR" sz="2000" kern="1200" dirty="0">
                <a:effectLst/>
                <a:latin typeface="Calibri" panose="020F0502020204030204" pitchFamily="34" charset="0"/>
                <a:ea typeface="Calibri" panose="020F0502020204030204" pitchFamily="34" charset="0"/>
                <a:cs typeface="B Nazanin" panose="00000400000000000000" pitchFamily="2" charset="-78"/>
              </a:rPr>
              <a:t>دهد که استان همدان در وضعیت امنیت آبی متوسط قرار دارد.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nSpc>
                <a:spcPct val="107000"/>
              </a:lnSpc>
              <a:spcBef>
                <a:spcPts val="0"/>
              </a:spcBef>
              <a:spcAft>
                <a:spcPts val="800"/>
              </a:spcAft>
            </a:pPr>
            <a:r>
              <a:rPr lang="en-US" sz="2000" dirty="0">
                <a:effectLst/>
                <a:latin typeface="B Zar" panose="00000400000000000000" pitchFamily="2" charset="-78"/>
                <a:ea typeface="Calibri" panose="020F0502020204030204" pitchFamily="34" charset="0"/>
                <a:cs typeface="B Nazanin" panose="00000400000000000000" pitchFamily="2" charset="-78"/>
              </a:rPr>
              <a:t> </a:t>
            </a:r>
          </a:p>
          <a:p>
            <a:pPr marL="0" indent="0" algn="just" rtl="1">
              <a:buNone/>
            </a:pPr>
            <a:endParaRPr lang="en-US" sz="2000" dirty="0">
              <a:cs typeface="B Nazanin" panose="00000400000000000000" pitchFamily="2" charset="-78"/>
            </a:endParaRPr>
          </a:p>
        </p:txBody>
      </p:sp>
      <p:sp>
        <p:nvSpPr>
          <p:cNvPr id="4" name="TextBox 3">
            <a:extLst>
              <a:ext uri="{FF2B5EF4-FFF2-40B4-BE49-F238E27FC236}">
                <a16:creationId xmlns="" xmlns:a16="http://schemas.microsoft.com/office/drawing/2014/main" id="{E87A4854-0A80-4A8B-A01B-5138B997FC58}"/>
              </a:ext>
            </a:extLst>
          </p:cNvPr>
          <p:cNvSpPr txBox="1"/>
          <p:nvPr/>
        </p:nvSpPr>
        <p:spPr>
          <a:xfrm>
            <a:off x="318977" y="6198373"/>
            <a:ext cx="11674549" cy="369332"/>
          </a:xfrm>
          <a:prstGeom prst="rect">
            <a:avLst/>
          </a:prstGeom>
          <a:noFill/>
        </p:spPr>
        <p:txBody>
          <a:bodyPr wrap="square" rtlCol="0">
            <a:spAutoFit/>
          </a:bodyPr>
          <a:lstStyle/>
          <a:p>
            <a:pPr algn="just" rtl="1"/>
            <a:r>
              <a:rPr lang="fa-IR" sz="1800" dirty="0">
                <a:cs typeface="B Nazanin" panose="00000400000000000000" pitchFamily="2" charset="-78"/>
              </a:rPr>
              <a:t>کلمات کلیدی: </a:t>
            </a:r>
            <a:r>
              <a:rPr lang="fa-IR" dirty="0">
                <a:cs typeface="B Nazanin" panose="00000400000000000000" pitchFamily="2" charset="-78"/>
              </a:rPr>
              <a:t>شاخص فقرآبی، امنیت آب، فقر آب، منابع آب، استان همدان</a:t>
            </a:r>
            <a:endParaRPr lang="en-US" sz="1800" dirty="0">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536666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lnSpcReduction="10000"/>
          </a:bodyPr>
          <a:lstStyle/>
          <a:p>
            <a:pPr marL="0" indent="180340" algn="just" rtl="1">
              <a:spcBef>
                <a:spcPts val="0"/>
              </a:spcBef>
            </a:pPr>
            <a:r>
              <a:rPr lang="ar-SA" sz="2000" dirty="0">
                <a:effectLst/>
                <a:latin typeface="Times New Roman" panose="02020603050405020304" pitchFamily="18" charset="0"/>
                <a:ea typeface="Calibri" panose="020F0502020204030204" pitchFamily="34" charset="0"/>
                <a:cs typeface="B Nazanin" panose="00000400000000000000" pitchFamily="2" charset="-78"/>
              </a:rPr>
              <a:t>آب یکی از عناصر اصلی توسعه پایدار است و در سلامتی انسانها و تغییرات جمعیتی و تکامل تمدن­های انسانی نقش داشته و کمک می­کند تا کشور از توسعه اقتصادی، اجتماعی و سیاسی برخوردار گردد. کمبود آب تاثیر شدیدی در دسترسی به غذا، سلامتی، معیشت و توسعه پایدار دارد(کریمی وهمکاران، 1397). آب به عنوان یکی از اساسی­ترین عنصر حیات، امروزه با بحرانی جدی روبرو است. رشد جمعیت و افزایش سرانه مصرف از یکسو و توسعه روزافزون فعالیت­های صنعتی و کشاورزی از سوی دیگر و کاهش نزولات جوی موجب گردیده است تا این منبع حیاتی به طور فزاینده­ای کاهش یابد(کامران دستجردی و همکاران، 1398).</a:t>
            </a:r>
            <a:r>
              <a:rPr lang="fa-IR" sz="2000" dirty="0">
                <a:effectLst/>
                <a:latin typeface="Times New Roman" panose="02020603050405020304" pitchFamily="18" charset="0"/>
                <a:ea typeface="Calibri" panose="020F0502020204030204" pitchFamily="34" charset="0"/>
                <a:cs typeface="Zar" panose="00000400000000000000" pitchFamily="2" charset="-78"/>
              </a:rPr>
              <a:t> </a:t>
            </a:r>
            <a:r>
              <a:rPr lang="fa-IR" sz="2000" dirty="0">
                <a:effectLst/>
                <a:latin typeface="Times New Roman" panose="02020603050405020304" pitchFamily="18" charset="0"/>
                <a:ea typeface="Calibri" panose="020F0502020204030204" pitchFamily="34" charset="0"/>
                <a:cs typeface="B Nazanin" panose="00000400000000000000" pitchFamily="2" charset="-78"/>
              </a:rPr>
              <a:t>ایران هم چالش­های زیادی را در بخش آب تجربه کرده و محدودیت منابع آب از مهم­ترین موضوع­های مورد بحث سیاست­گذاران است. در دهه­های اخیر عامل­های مختلفی همچون تغییرات آب و هوا، گرم شدن کره زمین و کاهش میزان بارش و برخی سیاست­های ساختاری مانند برداشت بیش از حد از منابع آب زیرزمینی برای توسعه کشاورزی، قیمت پایین آب آبیاری و استفاده ناکارآمد از آب موجب کاهش میزان سرانه آب تجدید­پذیر و افزایش بحران آب در کشور شده است(بلالی و ویاگی، 2015). صرف نظر از اینکه مطالعات کم آبی تحت چه عنوانی انجام پذیرد، محدودیت در تولید غذا، فقر اقتصادی وتهدید پایداری محیط زیست از جمله مشکلات ناشی از کم آبی است که اغلب در مطالعات مختلف مورد توافق قرار دارد. عدم دسترسی به آب سالم کاهش بهره­وری جوامع را به دنبال دارد و کاهش بهره­وری منجر به فقر خواهد شد(پندی و همکاران، 2012)</a:t>
            </a:r>
            <a:r>
              <a:rPr lang="en-US" sz="2000" dirty="0">
                <a:effectLst/>
                <a:latin typeface="Times New Roman" panose="02020603050405020304" pitchFamily="18" charset="0"/>
                <a:ea typeface="Calibri" panose="020F0502020204030204" pitchFamily="34" charset="0"/>
                <a:cs typeface="B Nazanin" panose="00000400000000000000" pitchFamily="2" charset="-78"/>
              </a:rPr>
              <a:t>.</a:t>
            </a:r>
            <a:r>
              <a:rPr lang="fa-IR" sz="2000" dirty="0">
                <a:effectLst/>
                <a:latin typeface="Times New Roman" panose="02020603050405020304" pitchFamily="18" charset="0"/>
                <a:ea typeface="Calibri" panose="020F0502020204030204" pitchFamily="34" charset="0"/>
                <a:cs typeface="B Nazanin" panose="00000400000000000000" pitchFamily="2" charset="-78"/>
              </a:rPr>
              <a:t> مطالعات نشان می­دهند میزان دسترسی به آب در کشور­های مختلف متفاوت است. همچنین مردم می­توانند با توجه به عوامل­های مختلفی دچار فقرآبی گردند، در بعضی موارد عدم دسترسی آنها به منابع آب کافی باعث فقرآبی آن­ها می­شود. طی کردن مسیر طولانی و طاقات فرسا برای رسیدن به منابع آبی نیز می­تواند منجر به فقرآبی گردد. یکی دیگر از دلایل فقرآبی می­تواند نداشتن پول کافی برای پرداخت هزینه­ها، با توجه به قیمت بالای آب باشد. بررسی­ها نشان می­دهد در برخی از کشورها، با توجه به اینکه تمام موارد وجود دارد، مردم این مناطق فقیر آبی محسوب نمی­گردند(لارنس و همکاران، 2002). بنابراین، فقرآبی به عنوان یک واژه و مفهوم جدید، تمام عواملی را در بر می­گیرد که با مرتبط ساختن فقر جوامع به آب در دسترس بر کمبود آب در آن جوامع تأثیر گذارند(سالیوان و همکاران، 2003).</a:t>
            </a:r>
          </a:p>
          <a:p>
            <a:pPr marL="0" marR="0" indent="180340" algn="just" rtl="1">
              <a:lnSpc>
                <a:spcPct val="90000"/>
              </a:lnSpc>
              <a:spcBef>
                <a:spcPts val="0"/>
              </a:spcBef>
              <a:spcAft>
                <a:spcPts val="0"/>
              </a:spcAft>
            </a:pPr>
            <a:endParaRPr lang="en-US" sz="2000" dirty="0">
              <a:cs typeface="B Nazanin" panose="00000400000000000000" pitchFamily="2" charset="-78"/>
            </a:endParaRPr>
          </a:p>
          <a:p>
            <a:pPr marL="0" marR="0" indent="180340" algn="just" rtl="1">
              <a:lnSpc>
                <a:spcPct val="90000"/>
              </a:lnSpc>
              <a:spcBef>
                <a:spcPts val="0"/>
              </a:spcBef>
              <a:spcAft>
                <a:spcPts val="0"/>
              </a:spcAft>
            </a:pPr>
            <a:endParaRPr lang="en-US" sz="2000" dirty="0">
              <a:cs typeface="B Nazanin" panose="00000400000000000000" pitchFamily="2" charset="-78"/>
            </a:endParaRPr>
          </a:p>
          <a:p>
            <a:pPr marL="0" indent="0" algn="just" rtl="1">
              <a:buNone/>
            </a:pPr>
            <a:endParaRPr lang="en-US" sz="20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52171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a:bodyPr>
          <a:lstStyle/>
          <a:p>
            <a:pPr algn="just" rtl="1"/>
            <a:r>
              <a:rPr lang="fa-IR" sz="2000" dirty="0">
                <a:cs typeface="B Nazanin" panose="00000400000000000000" pitchFamily="2" charset="-78"/>
              </a:rPr>
              <a:t>همتی و همکاران (1398)، در مطالعه­ای به بررسی "سنجش شاخص فقرآبی در میان گندم­کاران آبی شهرستان دزفول " پرداختند که نتایج پژوهش به دست آمده حاکی از آن بود که ظرفیت پایین کشاورزان برای مصرف بهینه آب و سطح پایین دسترسی کشاورزان به منابع آب موجود از عوامل مهم ایجاد کننده فقر آبی کشاورزی در سطح شهرستان دزفول بود. </a:t>
            </a:r>
          </a:p>
          <a:p>
            <a:pPr algn="just" rtl="1"/>
            <a:r>
              <a:rPr lang="fa-IR" sz="2000" dirty="0">
                <a:effectLst/>
                <a:latin typeface="Times New Roman" panose="02020603050405020304" pitchFamily="18" charset="0"/>
                <a:ea typeface="Calibri" panose="020F0502020204030204" pitchFamily="34" charset="0"/>
                <a:cs typeface="B Nazanin" panose="00000400000000000000" pitchFamily="2" charset="-78"/>
              </a:rPr>
              <a:t>طالبی و امینی (1397)، در مطالعه­ای به بررسی" بررسی ابعاد کم آبی با استفاده از روش شاخص فقرآبی و تحلیل مقایسه­ای آن در بخش­های شهرستان قم" پرداخته که نتایج پژوهش به دست آمده حاکی از آن بود که در میان بخش­های شهرستان از نظر ابعاد پنج­گانه شاخص فقرآبی تفاوت وجود دارد. بخش مرکزی با شاخص 126 پایین­ترین رتبه و جعفرآباد با 6/217 بالاترین رتبه را در شاخص فقرآبی داشته­اند. </a:t>
            </a:r>
            <a:endParaRPr lang="fa-IR" sz="2000" dirty="0">
              <a:cs typeface="B Nazanin" panose="00000400000000000000" pitchFamily="2" charset="-78"/>
            </a:endParaRPr>
          </a:p>
          <a:p>
            <a:pPr algn="just" rtl="1"/>
            <a:r>
              <a:rPr lang="fa-IR" sz="2000" dirty="0">
                <a:cs typeface="B Nazanin" panose="00000400000000000000" pitchFamily="2" charset="-78"/>
              </a:rPr>
              <a:t>کویرالا و همکاران (2020)، در مطالعه­ای با استفاده از " کاربرد شاخص فقر آبی در تجزیه و تحلیل فضایی تنش آبی در حوضه رودخانه کشی، نپال" پرداختند نتایج نشان داد که از بین سایر مولفه­ها، منابع بیشترین تنش را دارد که به دنبال آن ظرفیت، محیط، استفاده و دسترسی وجود دارد. تجزیه و تحلیل نشان می دهد که مناطق در منطقه تارای و مناطق شهری نسبت به مناطق دیگر در حوضه تنش بیشتری دارند.</a:t>
            </a:r>
          </a:p>
          <a:p>
            <a:pPr algn="just" rtl="1"/>
            <a:r>
              <a:rPr lang="fa-IR" sz="2000" dirty="0">
                <a:cs typeface="B Nazanin" panose="00000400000000000000" pitchFamily="2" charset="-78"/>
              </a:rPr>
              <a:t>ایفابی و همکاران (2020)، در مطالعه­ای به بررسی" ارزیابی فقر آب در منطقه دولت محلی اولورونسگو در ایالت اویو، نیجریه" پرداختند نتایج نشان داد که: </a:t>
            </a:r>
            <a:r>
              <a:rPr lang="en-US" sz="2000" dirty="0">
                <a:cs typeface="B Nazanin" panose="00000400000000000000" pitchFamily="2" charset="-78"/>
              </a:rPr>
              <a:t>WPI</a:t>
            </a:r>
            <a:r>
              <a:rPr lang="fa-IR" sz="2000" dirty="0">
                <a:cs typeface="B Nazanin" panose="00000400000000000000" pitchFamily="2" charset="-78"/>
              </a:rPr>
              <a:t> بالاترین میزان در الکنه/ ساگبو (72.3٪) و کمترین میزان در اونیگبتی</a:t>
            </a:r>
            <a:r>
              <a:rPr lang="en-US" sz="2000" dirty="0">
                <a:cs typeface="B Nazanin" panose="00000400000000000000" pitchFamily="2" charset="-78"/>
              </a:rPr>
              <a:t>II</a:t>
            </a:r>
            <a:r>
              <a:rPr lang="fa-IR" sz="2000" dirty="0">
                <a:cs typeface="B Nazanin" panose="00000400000000000000" pitchFamily="2" charset="-78"/>
              </a:rPr>
              <a:t>/ ساگبون (55.5٪) است. همچنین، </a:t>
            </a:r>
            <a:r>
              <a:rPr lang="en-US" sz="2000" dirty="0">
                <a:cs typeface="B Nazanin" panose="00000400000000000000" pitchFamily="2" charset="-78"/>
              </a:rPr>
              <a:t>WPI</a:t>
            </a:r>
            <a:r>
              <a:rPr lang="fa-IR" sz="2000" dirty="0">
                <a:cs typeface="B Nazanin" panose="00000400000000000000" pitchFamily="2" charset="-78"/>
              </a:rPr>
              <a:t> با منابع (656/0 = </a:t>
            </a:r>
            <a:r>
              <a:rPr lang="en-US" sz="2000" dirty="0">
                <a:cs typeface="B Nazanin" panose="00000400000000000000" pitchFamily="2" charset="-78"/>
              </a:rPr>
              <a:t>r</a:t>
            </a:r>
            <a:r>
              <a:rPr lang="fa-IR" sz="2000" dirty="0">
                <a:cs typeface="B Nazanin" panose="00000400000000000000" pitchFamily="2" charset="-78"/>
              </a:rPr>
              <a:t>) ، ظرفیت (705/0 =</a:t>
            </a:r>
            <a:r>
              <a:rPr lang="en-US" sz="2000" dirty="0">
                <a:cs typeface="B Nazanin" panose="00000400000000000000" pitchFamily="2" charset="-78"/>
              </a:rPr>
              <a:t>C</a:t>
            </a:r>
            <a:r>
              <a:rPr lang="fa-IR" sz="2000" dirty="0">
                <a:cs typeface="B Nazanin" panose="00000400000000000000" pitchFamily="2" charset="-78"/>
              </a:rPr>
              <a:t>) و محیط­زیست با 95٪ رابطه مثبت قوی دارد.</a:t>
            </a:r>
          </a:p>
          <a:p>
            <a:pPr algn="just" rtl="1"/>
            <a:endParaRPr lang="en-US" sz="2000" dirty="0">
              <a:cs typeface="B Nazanin" panose="00000400000000000000" pitchFamily="2" charset="-78"/>
            </a:endParaRPr>
          </a:p>
          <a:p>
            <a:pPr algn="just" rtl="1"/>
            <a:endParaRPr lang="en-US" sz="2000" dirty="0">
              <a:cs typeface="B Nazanin" panose="00000400000000000000" pitchFamily="2" charset="-78"/>
            </a:endParaRPr>
          </a:p>
          <a:p>
            <a:pPr marL="0" marR="0" indent="180340" algn="just" rtl="1">
              <a:lnSpc>
                <a:spcPct val="90000"/>
              </a:lnSpc>
              <a:spcBef>
                <a:spcPts val="0"/>
              </a:spcBef>
              <a:spcAft>
                <a:spcPts val="0"/>
              </a:spcAft>
            </a:pPr>
            <a:endParaRPr lang="en-US" sz="2000" dirty="0">
              <a:cs typeface="B Nazanin" panose="00000400000000000000" pitchFamily="2" charset="-78"/>
            </a:endParaRPr>
          </a:p>
          <a:p>
            <a:pPr marL="0" indent="0" algn="just" rtl="1">
              <a:buNone/>
            </a:pPr>
            <a:endParaRPr lang="en-US" sz="20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2813791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a:bodyPr>
              <a:lstStyle/>
              <a:p>
                <a:pPr marL="0" marR="0" algn="just" rtl="1">
                  <a:spcBef>
                    <a:spcPts val="300"/>
                  </a:spcBef>
                  <a:spcAft>
                    <a:spcPts val="300"/>
                  </a:spcAft>
                </a:pP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در پژوهش حاضر از شاخص فقر آبی برای سنجش امنیت آب در استان همدان استفاده میشود. شاخص فقر از پنج مؤلفه اصلی مرتبط با آب  که عبارتند از: مؤلفه منابع، مؤلفه دسترسی، مؤلفه ظرفیت، مؤلفه مصرف و مؤلفه محیط زیست. هر کدام از این مؤلفه­ها توسط شاخص­ها و متغییرهایی اندازه گیری میشوند(لارنس وهمکاران،2002). که این مؤلفه­ها در نوبت با شاخصها و متغییرهای مختلفی سنجیده میشوند.این متغییرها ابتدا با استفاده از روش حداقل-حداکثر استاندارد سازی میشوند. پس از استاندارد سازی هر یک از متغییرهای اشاره شده ابتدا متوسط آنها را محاسبه میشود که بیانگر مقدار هر مؤلفه می باشد. وسپس با استفاده از روش میانگین گیری وزنی مقدار شاخص فقر آبی در استان همدان محاسبه و به صورت معادله (1) میباشد: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(1)                                          </a:t>
                </a:r>
                <a14:m>
                  <m:oMath xmlns:m="http://schemas.openxmlformats.org/officeDocument/2006/math">
                    <m:r>
                      <a:rPr lang="en-US" sz="2000" i="1" smtClean="0">
                        <a:effectLst/>
                        <a:latin typeface="Cambria Math" panose="02040503050406030204" pitchFamily="18" charset="0"/>
                        <a:ea typeface="Times New Roman" panose="02020603050405020304" pitchFamily="18" charset="0"/>
                        <a:cs typeface="Times New Roman" panose="02020603050405020304" pitchFamily="18" charset="0"/>
                      </a:rPr>
                      <m:t>𝑊𝑃𝐼</m:t>
                    </m:r>
                    <m:r>
                      <a:rPr lang="en-US" sz="200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effectLst/>
                            <a:latin typeface="Cambria Math" panose="02040503050406030204" pitchFamily="18" charset="0"/>
                            <a:cs typeface="Times New Roman" panose="02020603050405020304" pitchFamily="18" charset="0"/>
                          </a:rPr>
                        </m:ctrlPr>
                      </m:fPr>
                      <m:num>
                        <m:sSubSup>
                          <m:sSubSupPr>
                            <m:ctrlPr>
                              <a:rPr lang="en-US" sz="2000" i="1">
                                <a:effectLst/>
                                <a:latin typeface="Cambria Math" panose="02040503050406030204" pitchFamily="18" charset="0"/>
                                <a:cs typeface="Times New Roman" panose="02020603050405020304" pitchFamily="18" charset="0"/>
                              </a:rPr>
                            </m:ctrlPr>
                          </m:sSub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𝛴</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𝑁</m:t>
                            </m:r>
                          </m:sup>
                        </m:sSubSup>
                        <m:sSub>
                          <m:sSubPr>
                            <m:ctrlPr>
                              <a:rPr lang="en-US" sz="2000" i="1">
                                <a:effectLst/>
                                <a:latin typeface="Cambria Math" panose="020405030504060302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𝑊</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sSub>
                          <m:sSubPr>
                            <m:ctrlPr>
                              <a:rPr lang="en-US" sz="2000" i="1">
                                <a:effectLst/>
                                <a:latin typeface="Cambria Math" panose="020405030504060302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num>
                      <m:den>
                        <m:sSubSup>
                          <m:sSubSupPr>
                            <m:ctrlPr>
                              <a:rPr lang="en-US" sz="2000" i="1">
                                <a:effectLst/>
                                <a:latin typeface="Cambria Math" panose="02040503050406030204" pitchFamily="18" charset="0"/>
                                <a:cs typeface="Times New Roman" panose="02020603050405020304" pitchFamily="18" charset="0"/>
                              </a:rPr>
                            </m:ctrlPr>
                          </m:sSubSup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𝛴</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𝑖</m:t>
                            </m:r>
                          </m:sub>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sup>
                        </m:sSubSup>
                        <m:sSub>
                          <m:sSubPr>
                            <m:ctrlPr>
                              <a:rPr lang="en-US" sz="2000" i="1">
                                <a:effectLst/>
                                <a:latin typeface="Cambria Math" panose="02040503050406030204" pitchFamily="18" charset="0"/>
                                <a:cs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𝑊</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den>
                    </m:f>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5</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a-IR" sz="2000" dirty="0">
                    <a:cs typeface="B Nazanin" panose="00000400000000000000" pitchFamily="2" charset="-78"/>
                  </a:rPr>
                  <a:t>                        </a:t>
                </a:r>
              </a:p>
              <a:p>
                <a:pPr algn="just" rtl="1">
                  <a:spcBef>
                    <a:spcPts val="300"/>
                  </a:spcBef>
                  <a:spcAft>
                    <a:spcPts val="300"/>
                  </a:spcAft>
                </a:pPr>
                <a:r>
                  <a:rPr lang="fa-IR" sz="2000" dirty="0">
                    <a:cs typeface="B Nazanin" panose="00000400000000000000" pitchFamily="2" charset="-78"/>
                  </a:rPr>
                  <a:t> </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که در  آن  </a:t>
                </a:r>
                <a:r>
                  <a:rPr lang="en-US" sz="2000" i="1" dirty="0">
                    <a:effectLst/>
                    <a:latin typeface="Times New Roman" panose="02020603050405020304" pitchFamily="18" charset="0"/>
                    <a:ea typeface="Times New Roman" panose="02020603050405020304" pitchFamily="18" charset="0"/>
                    <a:cs typeface="B Nazanin" panose="00000400000000000000" pitchFamily="2" charset="-78"/>
                  </a:rPr>
                  <a:t>WPI </a:t>
                </a:r>
                <a:r>
                  <a:rPr lang="en-US" sz="2000" dirty="0">
                    <a:effectLst/>
                    <a:latin typeface="B Zar" panose="00000400000000000000" pitchFamily="2" charset="-78"/>
                    <a:ea typeface="Times New Roman" panose="02020603050405020304" pitchFamily="18" charset="0"/>
                    <a:cs typeface="B Nazanin" panose="00000400000000000000" pitchFamily="2" charset="-78"/>
                  </a:rPr>
                  <a:t> </a:t>
                </a:r>
                <a:r>
                  <a:rPr lang="fa-IR" sz="2000" dirty="0">
                    <a:effectLst/>
                    <a:latin typeface="B Zar" panose="00000400000000000000" pitchFamily="2" charset="-78"/>
                    <a:ea typeface="Times New Roman" panose="02020603050405020304" pitchFamily="18" charset="0"/>
                    <a:cs typeface="B Nazanin" panose="00000400000000000000" pitchFamily="2" charset="-78"/>
                  </a:rPr>
                  <a:t>شاخص فقر آبی ، </a:t>
                </a:r>
                <a:r>
                  <a:rPr lang="en-US" sz="2000" i="1" dirty="0">
                    <a:effectLst/>
                    <a:latin typeface="Times New Roman" panose="02020603050405020304" pitchFamily="18" charset="0"/>
                    <a:ea typeface="Times New Roman" panose="02020603050405020304" pitchFamily="18" charset="0"/>
                    <a:cs typeface="B Nazanin" panose="00000400000000000000" pitchFamily="2" charset="-78"/>
                  </a:rPr>
                  <a:t> X</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 ارزش مؤلفه­ها ، </a:t>
                </a:r>
                <a:r>
                  <a:rPr lang="en-US" sz="2000" i="1" dirty="0">
                    <a:effectLst/>
                    <a:latin typeface="Times New Roman" panose="02020603050405020304" pitchFamily="18" charset="0"/>
                    <a:ea typeface="Times New Roman" panose="02020603050405020304" pitchFamily="18" charset="0"/>
                    <a:cs typeface="B Nazanin" panose="00000400000000000000" pitchFamily="2" charset="-78"/>
                  </a:rPr>
                  <a:t>i</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 اندیس مؤلفه­ها و </a:t>
                </a:r>
                <a:r>
                  <a:rPr lang="en-US" sz="2000" i="1" dirty="0">
                    <a:effectLst/>
                    <a:latin typeface="Times New Roman" panose="02020603050405020304" pitchFamily="18" charset="0"/>
                    <a:ea typeface="Times New Roman" panose="02020603050405020304" pitchFamily="18" charset="0"/>
                    <a:cs typeface="B Nazanin" panose="00000400000000000000" pitchFamily="2" charset="-78"/>
                  </a:rPr>
                  <a:t>W</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وزن هر مؤلفه میباشد. با توجه به 5 مؤلفه اشاره شده در بالا شاخص فقر آبی به صورت معادله (2) به دست می­آید.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(2)                                                                                  </a:t>
                </a:r>
                <a14:m>
                  <m:oMath xmlns:m="http://schemas.openxmlformats.org/officeDocument/2006/math">
                    <m:r>
                      <a:rPr lang="en-US" sz="2000" i="1" smtClean="0">
                        <a:effectLst/>
                        <a:latin typeface="Cambria Math" panose="02040503050406030204" pitchFamily="18" charset="0"/>
                        <a:ea typeface="Times New Roman" panose="02020603050405020304" pitchFamily="18" charset="0"/>
                        <a:cs typeface="B Zar" panose="00000400000000000000" pitchFamily="2" charset="-78"/>
                      </a:rPr>
                      <m:t>𝑊𝑃𝐼</m:t>
                    </m:r>
                    <m:r>
                      <a:rPr lang="en-US" sz="2000" i="1" smtClean="0">
                        <a:effectLst/>
                        <a:latin typeface="Cambria Math" panose="02040503050406030204" pitchFamily="18" charset="0"/>
                        <a:ea typeface="Times New Roman" panose="02020603050405020304" pitchFamily="18" charset="0"/>
                        <a:cs typeface="B Zar" panose="00000400000000000000" pitchFamily="2" charset="-78"/>
                      </a:rPr>
                      <m:t>=</m:t>
                    </m:r>
                    <m:f>
                      <m:fPr>
                        <m:ctrlPr>
                          <a:rPr lang="en-US" sz="2000" i="1">
                            <a:effectLst/>
                            <a:latin typeface="Cambria Math" panose="02040503050406030204" pitchFamily="18" charset="0"/>
                            <a:cs typeface="B Zar" panose="00000400000000000000" pitchFamily="2" charset="-78"/>
                          </a:rPr>
                        </m:ctrlPr>
                      </m:fPr>
                      <m:num>
                        <m:sSub>
                          <m:sSubPr>
                            <m:ctrlPr>
                              <a:rPr lang="en-US" sz="2000" i="1">
                                <a:effectLst/>
                                <a:latin typeface="Cambria Math" panose="02040503050406030204" pitchFamily="18" charset="0"/>
                                <a:cs typeface="B Zar" panose="00000400000000000000" pitchFamily="2" charset="-78"/>
                              </a:rPr>
                            </m:ctrlPr>
                          </m:sSubPr>
                          <m:e>
                            <m:r>
                              <a:rPr lang="en-US" sz="2000" i="1">
                                <a:effectLst/>
                                <a:latin typeface="Cambria Math" panose="02040503050406030204" pitchFamily="18" charset="0"/>
                                <a:ea typeface="Times New Roman" panose="02020603050405020304" pitchFamily="18" charset="0"/>
                                <a:cs typeface="B Zar" panose="00000400000000000000" pitchFamily="2" charset="-78"/>
                              </a:rPr>
                              <m:t>𝑊</m:t>
                            </m:r>
                          </m:e>
                          <m:sub>
                            <m:r>
                              <a:rPr lang="en-US" sz="2000" i="1">
                                <a:effectLst/>
                                <a:latin typeface="Cambria Math" panose="02040503050406030204" pitchFamily="18" charset="0"/>
                                <a:ea typeface="Times New Roman" panose="02020603050405020304" pitchFamily="18" charset="0"/>
                                <a:cs typeface="B Zar" panose="00000400000000000000" pitchFamily="2" charset="-78"/>
                              </a:rPr>
                              <m:t>𝑟</m:t>
                            </m:r>
                          </m:sub>
                        </m:sSub>
                        <m:r>
                          <a:rPr lang="en-US" sz="2000" i="1" smtClean="0">
                            <a:effectLst/>
                            <a:latin typeface="Cambria Math" panose="02040503050406030204" pitchFamily="18" charset="0"/>
                            <a:ea typeface="Times New Roman" panose="02020603050405020304" pitchFamily="18" charset="0"/>
                            <a:cs typeface="B Zar" panose="00000400000000000000" pitchFamily="2" charset="-78"/>
                          </a:rPr>
                          <m:t>𝑅</m:t>
                        </m:r>
                        <m:r>
                          <a:rPr lang="en-US" sz="2000" i="1">
                            <a:effectLst/>
                            <a:latin typeface="Cambria Math" panose="02040503050406030204" pitchFamily="18" charset="0"/>
                            <a:ea typeface="Times New Roman" panose="02020603050405020304" pitchFamily="18" charset="0"/>
                            <a:cs typeface="B Zar" panose="00000400000000000000" pitchFamily="2" charset="-78"/>
                          </a:rPr>
                          <m:t>+</m:t>
                        </m:r>
                        <m:sSub>
                          <m:sSubPr>
                            <m:ctrlPr>
                              <a:rPr lang="en-US" sz="2000" i="1">
                                <a:effectLst/>
                                <a:latin typeface="Cambria Math" panose="02040503050406030204" pitchFamily="18" charset="0"/>
                                <a:cs typeface="B Zar" panose="00000400000000000000" pitchFamily="2" charset="-78"/>
                              </a:rPr>
                            </m:ctrlPr>
                          </m:sSubPr>
                          <m:e>
                            <m:r>
                              <a:rPr lang="en-US" sz="2000" i="1">
                                <a:effectLst/>
                                <a:latin typeface="Cambria Math" panose="02040503050406030204" pitchFamily="18" charset="0"/>
                                <a:ea typeface="Times New Roman" panose="02020603050405020304" pitchFamily="18" charset="0"/>
                                <a:cs typeface="B Zar" panose="00000400000000000000" pitchFamily="2" charset="-78"/>
                              </a:rPr>
                              <m:t>𝑊</m:t>
                            </m:r>
                          </m:e>
                          <m:sub>
                            <m:r>
                              <a:rPr lang="en-US" sz="2000" i="1">
                                <a:effectLst/>
                                <a:latin typeface="Cambria Math" panose="02040503050406030204" pitchFamily="18" charset="0"/>
                                <a:ea typeface="Times New Roman" panose="02020603050405020304" pitchFamily="18" charset="0"/>
                                <a:cs typeface="B Zar" panose="00000400000000000000" pitchFamily="2" charset="-78"/>
                              </a:rPr>
                              <m:t>𝑎</m:t>
                            </m:r>
                          </m:sub>
                        </m:sSub>
                        <m:r>
                          <a:rPr lang="en-US" sz="2000" i="1">
                            <a:effectLst/>
                            <a:latin typeface="Cambria Math" panose="02040503050406030204" pitchFamily="18" charset="0"/>
                            <a:ea typeface="Times New Roman" panose="02020603050405020304" pitchFamily="18" charset="0"/>
                            <a:cs typeface="B Zar" panose="00000400000000000000" pitchFamily="2" charset="-78"/>
                          </a:rPr>
                          <m:t>𝐴</m:t>
                        </m:r>
                        <m:r>
                          <a:rPr lang="en-US" sz="2000" i="1">
                            <a:effectLst/>
                            <a:latin typeface="Cambria Math" panose="02040503050406030204" pitchFamily="18" charset="0"/>
                            <a:ea typeface="Times New Roman" panose="02020603050405020304" pitchFamily="18" charset="0"/>
                            <a:cs typeface="B Zar" panose="00000400000000000000" pitchFamily="2" charset="-78"/>
                          </a:rPr>
                          <m:t>+</m:t>
                        </m:r>
                        <m:sSub>
                          <m:sSubPr>
                            <m:ctrlPr>
                              <a:rPr lang="en-US" sz="2000" i="1">
                                <a:effectLst/>
                                <a:latin typeface="Cambria Math" panose="02040503050406030204" pitchFamily="18" charset="0"/>
                                <a:cs typeface="B Zar" panose="00000400000000000000" pitchFamily="2" charset="-78"/>
                              </a:rPr>
                            </m:ctrlPr>
                          </m:sSubPr>
                          <m:e>
                            <m:r>
                              <a:rPr lang="en-US" sz="2000" i="1">
                                <a:effectLst/>
                                <a:latin typeface="Cambria Math" panose="02040503050406030204" pitchFamily="18" charset="0"/>
                                <a:ea typeface="Times New Roman" panose="02020603050405020304" pitchFamily="18" charset="0"/>
                                <a:cs typeface="B Zar" panose="00000400000000000000" pitchFamily="2" charset="-78"/>
                              </a:rPr>
                              <m:t>𝑊</m:t>
                            </m:r>
                          </m:e>
                          <m:sub>
                            <m:r>
                              <a:rPr lang="en-US" sz="2000" i="1">
                                <a:effectLst/>
                                <a:latin typeface="Cambria Math" panose="02040503050406030204" pitchFamily="18" charset="0"/>
                                <a:ea typeface="Times New Roman" panose="02020603050405020304" pitchFamily="18" charset="0"/>
                                <a:cs typeface="B Zar" panose="00000400000000000000" pitchFamily="2" charset="-78"/>
                              </a:rPr>
                              <m:t>𝐶</m:t>
                            </m:r>
                          </m:sub>
                        </m:sSub>
                        <m:r>
                          <a:rPr lang="en-US" sz="2000" i="1">
                            <a:effectLst/>
                            <a:latin typeface="Cambria Math" panose="02040503050406030204" pitchFamily="18" charset="0"/>
                            <a:ea typeface="Times New Roman" panose="02020603050405020304" pitchFamily="18" charset="0"/>
                            <a:cs typeface="B Zar" panose="00000400000000000000" pitchFamily="2" charset="-78"/>
                          </a:rPr>
                          <m:t>𝐶</m:t>
                        </m:r>
                        <m:r>
                          <a:rPr lang="en-US" sz="2000" i="1">
                            <a:effectLst/>
                            <a:latin typeface="Cambria Math" panose="02040503050406030204" pitchFamily="18" charset="0"/>
                            <a:ea typeface="Times New Roman" panose="02020603050405020304" pitchFamily="18" charset="0"/>
                            <a:cs typeface="B Zar" panose="00000400000000000000" pitchFamily="2" charset="-78"/>
                          </a:rPr>
                          <m:t>+</m:t>
                        </m:r>
                        <m:sSub>
                          <m:sSubPr>
                            <m:ctrlPr>
                              <a:rPr lang="en-US" sz="2000" i="1">
                                <a:effectLst/>
                                <a:latin typeface="Cambria Math" panose="02040503050406030204" pitchFamily="18" charset="0"/>
                                <a:cs typeface="B Zar" panose="00000400000000000000" pitchFamily="2" charset="-78"/>
                              </a:rPr>
                            </m:ctrlPr>
                          </m:sSubPr>
                          <m:e>
                            <m:r>
                              <a:rPr lang="en-US" sz="2000" i="1">
                                <a:effectLst/>
                                <a:latin typeface="Cambria Math" panose="02040503050406030204" pitchFamily="18" charset="0"/>
                                <a:ea typeface="Times New Roman" panose="02020603050405020304" pitchFamily="18" charset="0"/>
                                <a:cs typeface="B Zar" panose="00000400000000000000" pitchFamily="2" charset="-78"/>
                              </a:rPr>
                              <m:t>𝑊</m:t>
                            </m:r>
                          </m:e>
                          <m:sub>
                            <m:r>
                              <a:rPr lang="en-US" sz="2000" i="1">
                                <a:effectLst/>
                                <a:latin typeface="Cambria Math" panose="02040503050406030204" pitchFamily="18" charset="0"/>
                                <a:ea typeface="Times New Roman" panose="02020603050405020304" pitchFamily="18" charset="0"/>
                                <a:cs typeface="B Zar" panose="00000400000000000000" pitchFamily="2" charset="-78"/>
                              </a:rPr>
                              <m:t>𝑢</m:t>
                            </m:r>
                          </m:sub>
                        </m:sSub>
                        <m:r>
                          <a:rPr lang="en-US" sz="2000" i="1">
                            <a:effectLst/>
                            <a:latin typeface="Cambria Math" panose="02040503050406030204" pitchFamily="18" charset="0"/>
                            <a:ea typeface="Times New Roman" panose="02020603050405020304" pitchFamily="18" charset="0"/>
                            <a:cs typeface="B Zar" panose="00000400000000000000" pitchFamily="2" charset="-78"/>
                          </a:rPr>
                          <m:t>𝑢</m:t>
                        </m:r>
                        <m:r>
                          <a:rPr lang="en-US" sz="2000" i="1">
                            <a:effectLst/>
                            <a:latin typeface="Cambria Math" panose="02040503050406030204" pitchFamily="18" charset="0"/>
                            <a:ea typeface="Times New Roman" panose="02020603050405020304" pitchFamily="18" charset="0"/>
                            <a:cs typeface="B Zar" panose="00000400000000000000" pitchFamily="2" charset="-78"/>
                          </a:rPr>
                          <m:t>+</m:t>
                        </m:r>
                        <m:sSub>
                          <m:sSubPr>
                            <m:ctrlPr>
                              <a:rPr lang="en-US" sz="2000" i="1">
                                <a:effectLst/>
                                <a:latin typeface="Cambria Math" panose="02040503050406030204" pitchFamily="18" charset="0"/>
                                <a:cs typeface="B Zar" panose="00000400000000000000" pitchFamily="2" charset="-78"/>
                              </a:rPr>
                            </m:ctrlPr>
                          </m:sSubPr>
                          <m:e>
                            <m:r>
                              <a:rPr lang="en-US" sz="2000" i="1">
                                <a:effectLst/>
                                <a:latin typeface="Cambria Math" panose="02040503050406030204" pitchFamily="18" charset="0"/>
                                <a:ea typeface="Times New Roman" panose="02020603050405020304" pitchFamily="18" charset="0"/>
                                <a:cs typeface="B Zar" panose="00000400000000000000" pitchFamily="2" charset="-78"/>
                              </a:rPr>
                              <m:t>𝑊</m:t>
                            </m:r>
                          </m:e>
                          <m:sub>
                            <m:r>
                              <a:rPr lang="en-US" sz="2000" i="1">
                                <a:effectLst/>
                                <a:latin typeface="Cambria Math" panose="02040503050406030204" pitchFamily="18" charset="0"/>
                                <a:ea typeface="Times New Roman" panose="02020603050405020304" pitchFamily="18" charset="0"/>
                                <a:cs typeface="B Zar" panose="00000400000000000000" pitchFamily="2" charset="-78"/>
                              </a:rPr>
                              <m:t>𝑒</m:t>
                            </m:r>
                          </m:sub>
                        </m:sSub>
                        <m:r>
                          <a:rPr lang="en-US" sz="2000" i="1">
                            <a:effectLst/>
                            <a:latin typeface="Cambria Math" panose="02040503050406030204" pitchFamily="18" charset="0"/>
                            <a:ea typeface="Times New Roman" panose="02020603050405020304" pitchFamily="18" charset="0"/>
                            <a:cs typeface="B Zar" panose="00000400000000000000" pitchFamily="2" charset="-78"/>
                          </a:rPr>
                          <m:t>𝐸</m:t>
                        </m:r>
                      </m:num>
                      <m:den>
                        <m:sSub>
                          <m:sSubPr>
                            <m:ctrlPr>
                              <a:rPr lang="en-US" sz="2000" i="1">
                                <a:effectLst/>
                                <a:latin typeface="Cambria Math" panose="02040503050406030204" pitchFamily="18" charset="0"/>
                                <a:cs typeface="B Zar" panose="00000400000000000000" pitchFamily="2" charset="-78"/>
                              </a:rPr>
                            </m:ctrlPr>
                          </m:sSubPr>
                          <m:e>
                            <m:r>
                              <a:rPr lang="en-US" sz="2000" i="1">
                                <a:effectLst/>
                                <a:latin typeface="Cambria Math" panose="02040503050406030204" pitchFamily="18" charset="0"/>
                                <a:ea typeface="Times New Roman" panose="02020603050405020304" pitchFamily="18" charset="0"/>
                                <a:cs typeface="B Zar" panose="00000400000000000000" pitchFamily="2" charset="-78"/>
                              </a:rPr>
                              <m:t>𝑊</m:t>
                            </m:r>
                          </m:e>
                          <m:sub>
                            <m:r>
                              <a:rPr lang="en-US" sz="2000" i="1">
                                <a:effectLst/>
                                <a:latin typeface="Cambria Math" panose="02040503050406030204" pitchFamily="18" charset="0"/>
                                <a:ea typeface="Times New Roman" panose="02020603050405020304" pitchFamily="18" charset="0"/>
                                <a:cs typeface="B Zar" panose="00000400000000000000" pitchFamily="2" charset="-78"/>
                              </a:rPr>
                              <m:t>𝑟</m:t>
                            </m:r>
                          </m:sub>
                        </m:sSub>
                        <m:r>
                          <a:rPr lang="en-US" sz="2000" i="1">
                            <a:effectLst/>
                            <a:latin typeface="Cambria Math" panose="02040503050406030204" pitchFamily="18" charset="0"/>
                            <a:ea typeface="Times New Roman" panose="02020603050405020304" pitchFamily="18" charset="0"/>
                            <a:cs typeface="B Zar" panose="00000400000000000000" pitchFamily="2" charset="-78"/>
                          </a:rPr>
                          <m:t>+</m:t>
                        </m:r>
                        <m:sSub>
                          <m:sSubPr>
                            <m:ctrlPr>
                              <a:rPr lang="en-US" sz="2000" i="1">
                                <a:effectLst/>
                                <a:latin typeface="Cambria Math" panose="02040503050406030204" pitchFamily="18" charset="0"/>
                                <a:cs typeface="B Zar" panose="00000400000000000000" pitchFamily="2" charset="-78"/>
                              </a:rPr>
                            </m:ctrlPr>
                          </m:sSubPr>
                          <m:e>
                            <m:r>
                              <a:rPr lang="en-US" sz="2000" i="1">
                                <a:effectLst/>
                                <a:latin typeface="Cambria Math" panose="02040503050406030204" pitchFamily="18" charset="0"/>
                                <a:ea typeface="Times New Roman" panose="02020603050405020304" pitchFamily="18" charset="0"/>
                                <a:cs typeface="B Zar" panose="00000400000000000000" pitchFamily="2" charset="-78"/>
                              </a:rPr>
                              <m:t>𝑊</m:t>
                            </m:r>
                          </m:e>
                          <m:sub>
                            <m:r>
                              <a:rPr lang="en-US" sz="2000" i="1">
                                <a:effectLst/>
                                <a:latin typeface="Cambria Math" panose="02040503050406030204" pitchFamily="18" charset="0"/>
                                <a:ea typeface="Times New Roman" panose="02020603050405020304" pitchFamily="18" charset="0"/>
                                <a:cs typeface="B Zar" panose="00000400000000000000" pitchFamily="2" charset="-78"/>
                              </a:rPr>
                              <m:t>𝑎</m:t>
                            </m:r>
                          </m:sub>
                        </m:sSub>
                        <m:r>
                          <a:rPr lang="en-US" sz="2000" i="1">
                            <a:effectLst/>
                            <a:latin typeface="Cambria Math" panose="02040503050406030204" pitchFamily="18" charset="0"/>
                            <a:ea typeface="Times New Roman" panose="02020603050405020304" pitchFamily="18" charset="0"/>
                            <a:cs typeface="B Zar" panose="00000400000000000000" pitchFamily="2" charset="-78"/>
                          </a:rPr>
                          <m:t>+</m:t>
                        </m:r>
                        <m:sSub>
                          <m:sSubPr>
                            <m:ctrlPr>
                              <a:rPr lang="en-US" sz="2000" i="1">
                                <a:effectLst/>
                                <a:latin typeface="Cambria Math" panose="02040503050406030204" pitchFamily="18" charset="0"/>
                                <a:cs typeface="B Zar" panose="00000400000000000000" pitchFamily="2" charset="-78"/>
                              </a:rPr>
                            </m:ctrlPr>
                          </m:sSubPr>
                          <m:e>
                            <m:r>
                              <a:rPr lang="en-US" sz="2000" i="1">
                                <a:effectLst/>
                                <a:latin typeface="Cambria Math" panose="02040503050406030204" pitchFamily="18" charset="0"/>
                                <a:ea typeface="Times New Roman" panose="02020603050405020304" pitchFamily="18" charset="0"/>
                                <a:cs typeface="B Zar" panose="00000400000000000000" pitchFamily="2" charset="-78"/>
                              </a:rPr>
                              <m:t>𝑊</m:t>
                            </m:r>
                          </m:e>
                          <m:sub>
                            <m:r>
                              <a:rPr lang="en-US" sz="2000" i="1">
                                <a:effectLst/>
                                <a:latin typeface="Cambria Math" panose="02040503050406030204" pitchFamily="18" charset="0"/>
                                <a:ea typeface="Times New Roman" panose="02020603050405020304" pitchFamily="18" charset="0"/>
                                <a:cs typeface="B Zar" panose="00000400000000000000" pitchFamily="2" charset="-78"/>
                              </a:rPr>
                              <m:t>𝐶</m:t>
                            </m:r>
                          </m:sub>
                        </m:sSub>
                        <m:r>
                          <a:rPr lang="en-US" sz="2000" i="1">
                            <a:effectLst/>
                            <a:latin typeface="Cambria Math" panose="02040503050406030204" pitchFamily="18" charset="0"/>
                            <a:ea typeface="Times New Roman" panose="02020603050405020304" pitchFamily="18" charset="0"/>
                            <a:cs typeface="B Zar" panose="00000400000000000000" pitchFamily="2" charset="-78"/>
                          </a:rPr>
                          <m:t>+</m:t>
                        </m:r>
                        <m:sSub>
                          <m:sSubPr>
                            <m:ctrlPr>
                              <a:rPr lang="en-US" sz="2000" i="1">
                                <a:effectLst/>
                                <a:latin typeface="Cambria Math" panose="02040503050406030204" pitchFamily="18" charset="0"/>
                                <a:cs typeface="B Zar" panose="00000400000000000000" pitchFamily="2" charset="-78"/>
                              </a:rPr>
                            </m:ctrlPr>
                          </m:sSubPr>
                          <m:e>
                            <m:r>
                              <a:rPr lang="en-US" sz="2000" i="1">
                                <a:effectLst/>
                                <a:latin typeface="Cambria Math" panose="02040503050406030204" pitchFamily="18" charset="0"/>
                                <a:ea typeface="Times New Roman" panose="02020603050405020304" pitchFamily="18" charset="0"/>
                                <a:cs typeface="B Zar" panose="00000400000000000000" pitchFamily="2" charset="-78"/>
                              </a:rPr>
                              <m:t>𝑊</m:t>
                            </m:r>
                          </m:e>
                          <m:sub>
                            <m:r>
                              <a:rPr lang="en-US" sz="2000" i="1">
                                <a:effectLst/>
                                <a:latin typeface="Cambria Math" panose="02040503050406030204" pitchFamily="18" charset="0"/>
                                <a:ea typeface="Times New Roman" panose="02020603050405020304" pitchFamily="18" charset="0"/>
                                <a:cs typeface="B Zar" panose="00000400000000000000" pitchFamily="2" charset="-78"/>
                              </a:rPr>
                              <m:t>𝑢</m:t>
                            </m:r>
                          </m:sub>
                        </m:sSub>
                        <m:r>
                          <a:rPr lang="en-US" sz="2000" i="1">
                            <a:effectLst/>
                            <a:latin typeface="Cambria Math" panose="02040503050406030204" pitchFamily="18" charset="0"/>
                            <a:ea typeface="Times New Roman" panose="02020603050405020304" pitchFamily="18" charset="0"/>
                            <a:cs typeface="B Zar" panose="00000400000000000000" pitchFamily="2" charset="-78"/>
                          </a:rPr>
                          <m:t>+</m:t>
                        </m:r>
                        <m:sSub>
                          <m:sSubPr>
                            <m:ctrlPr>
                              <a:rPr lang="en-US" sz="2000" i="1">
                                <a:effectLst/>
                                <a:latin typeface="Cambria Math" panose="02040503050406030204" pitchFamily="18" charset="0"/>
                                <a:cs typeface="B Zar" panose="00000400000000000000" pitchFamily="2" charset="-78"/>
                              </a:rPr>
                            </m:ctrlPr>
                          </m:sSubPr>
                          <m:e>
                            <m:r>
                              <a:rPr lang="en-US" sz="2000" i="1">
                                <a:effectLst/>
                                <a:latin typeface="Cambria Math" panose="02040503050406030204" pitchFamily="18" charset="0"/>
                                <a:ea typeface="Times New Roman" panose="02020603050405020304" pitchFamily="18" charset="0"/>
                                <a:cs typeface="B Zar" panose="00000400000000000000" pitchFamily="2" charset="-78"/>
                              </a:rPr>
                              <m:t>𝑊</m:t>
                            </m:r>
                          </m:e>
                          <m:sub>
                            <m:r>
                              <a:rPr lang="en-US" sz="2000" i="1">
                                <a:effectLst/>
                                <a:latin typeface="Cambria Math" panose="02040503050406030204" pitchFamily="18" charset="0"/>
                                <a:ea typeface="Times New Roman" panose="02020603050405020304" pitchFamily="18" charset="0"/>
                                <a:cs typeface="B Zar" panose="00000400000000000000" pitchFamily="2" charset="-78"/>
                              </a:rPr>
                              <m:t>𝑒</m:t>
                            </m:r>
                          </m:sub>
                        </m:sSub>
                      </m:den>
                    </m:f>
                  </m:oMath>
                </a14:m>
                <a:endParaRPr lang="en-US" sz="2000" dirty="0">
                  <a:cs typeface="B Nazanin" panose="00000400000000000000" pitchFamily="2" charset="-78"/>
                </a:endParaRPr>
              </a:p>
              <a:p>
                <a:pPr marL="0" indent="0" algn="just" rtl="1">
                  <a:buNone/>
                </a:pPr>
                <a:endParaRPr lang="en-US" sz="2000" dirty="0">
                  <a:cs typeface="B Nazanin" panose="00000400000000000000" pitchFamily="2" charset="-78"/>
                </a:endParaRPr>
              </a:p>
            </p:txBody>
          </p:sp>
        </mc:Choice>
        <mc:Fallback xmlns="">
          <p:sp>
            <p:nvSpPr>
              <p:cNvPr id="7" name="Content Placeholder 6">
                <a:extLst>
                  <a:ext uri="{FF2B5EF4-FFF2-40B4-BE49-F238E27FC236}">
                    <a16:creationId xmlns:a16="http://schemas.microsoft.com/office/drawing/2014/main" id="{CD442CE5-F8ED-4F59-87AA-1AD0444EF037}"/>
                  </a:ext>
                </a:extLst>
              </p:cNvPr>
              <p:cNvSpPr>
                <a:spLocks noGrp="1" noRot="1" noChangeAspect="1" noMove="1" noResize="1" noEditPoints="1" noAdjustHandles="1" noChangeArrowheads="1" noChangeShapeType="1" noTextEdit="1"/>
              </p:cNvSpPr>
              <p:nvPr>
                <p:ph idx="1"/>
              </p:nvPr>
            </p:nvSpPr>
            <p:spPr>
              <a:xfrm>
                <a:off x="372141" y="2336873"/>
                <a:ext cx="11621386" cy="4191518"/>
              </a:xfrm>
              <a:blipFill>
                <a:blip r:embed="rId3"/>
                <a:stretch>
                  <a:fillRect l="-1049" t="-1890" r="-577"/>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9345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lnSpcReduction="10000"/>
              </a:bodyPr>
              <a:lstStyle/>
              <a:p>
                <a:pPr algn="just" rtl="1">
                  <a:spcBef>
                    <a:spcPts val="300"/>
                  </a:spcBef>
                  <a:spcAft>
                    <a:spcPts val="300"/>
                  </a:spcAft>
                </a:pP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شاخص فقر آبی محاسبه شده در بالا که متوسط وزنی 5 مؤلفه اشاره شده می­باشد، عددی بین صفر تا صد رادارد که عدد بزرگتر بیانگر وضعیت مناسب استان همدان میباشد و وزن 5 مؤلفه یاد شده یکسان در نظر گرفته میشود(سالیوان و همکاران،2006). پس از محاسبه شاخص فقر آبی به طبقه بندی استان همدان پرداخته می­شود. در این راستا از رویکرد درجه بندی میانگین و انحراف معیار مبتنی بر شاخص فقرآبی (</a:t>
                </a:r>
                <a:r>
                  <a:rPr lang="en-US" sz="2000" i="1" dirty="0">
                    <a:effectLst/>
                    <a:latin typeface="Times New Roman" panose="02020603050405020304" pitchFamily="18" charset="0"/>
                    <a:ea typeface="Times New Roman" panose="02020603050405020304" pitchFamily="18" charset="0"/>
                    <a:cs typeface="B Nazanin" panose="00000400000000000000" pitchFamily="2" charset="-78"/>
                  </a:rPr>
                  <a:t>WPI</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 که به ترتیب با  </a:t>
                </a:r>
                <a14:m>
                  <m:oMath xmlns:m="http://schemas.openxmlformats.org/officeDocument/2006/math">
                    <m:acc>
                      <m:accPr>
                        <m:chr m:val="̅"/>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𝑊𝑃𝐼</m:t>
                        </m:r>
                      </m:e>
                    </m:acc>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𝜎</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𝑊𝑃𝐼</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000" dirty="0">
                    <a:effectLst/>
                    <a:latin typeface="B Zar" panose="00000400000000000000" pitchFamily="2" charset="-78"/>
                    <a:ea typeface="Times New Roman" panose="02020603050405020304" pitchFamily="18" charset="0"/>
                    <a:cs typeface="B Nazanin" panose="00000400000000000000" pitchFamily="2" charset="-78"/>
                  </a:rPr>
                  <a:t> </a:t>
                </a: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نشان داده می­شود، محاسبه شد و دامنه های مختلف ایجاد میگرددکه در جدول (1) ارائه شده است:</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algn="just" rtl="1">
                  <a:spcBef>
                    <a:spcPts val="300"/>
                  </a:spcBef>
                  <a:spcAft>
                    <a:spcPts val="300"/>
                  </a:spcAft>
                </a:pP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جدول(1)چگونگی طبقه بندی شاخص فقرآبی</a:t>
                </a:r>
              </a:p>
              <a:p>
                <a:pPr marL="0" algn="just" rtl="1">
                  <a:spcBef>
                    <a:spcPts val="300"/>
                  </a:spcBef>
                  <a:spcAft>
                    <a:spcPts val="300"/>
                  </a:spcAft>
                </a:pPr>
                <a:endParaRPr lang="fa-IR" sz="2000" dirty="0">
                  <a:latin typeface="Times New Roman" panose="02020603050405020304" pitchFamily="18" charset="0"/>
                  <a:ea typeface="Times New Roman" panose="02020603050405020304" pitchFamily="18" charset="0"/>
                  <a:cs typeface="B Nazanin" panose="00000400000000000000" pitchFamily="2" charset="-78"/>
                </a:endParaRPr>
              </a:p>
              <a:p>
                <a:pPr marL="0" algn="just" rtl="1">
                  <a:spcBef>
                    <a:spcPts val="300"/>
                  </a:spcBef>
                  <a:spcAft>
                    <a:spcPts val="300"/>
                  </a:spcAft>
                </a:pPr>
                <a:endParaRPr lang="fa-IR"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algn="just" rtl="1">
                  <a:spcBef>
                    <a:spcPts val="300"/>
                  </a:spcBef>
                  <a:spcAft>
                    <a:spcPts val="300"/>
                  </a:spcAft>
                </a:pPr>
                <a:endParaRPr lang="fa-IR" sz="2000" dirty="0">
                  <a:latin typeface="Times New Roman" panose="02020603050405020304" pitchFamily="18" charset="0"/>
                  <a:ea typeface="Times New Roman" panose="02020603050405020304" pitchFamily="18" charset="0"/>
                  <a:cs typeface="B Nazanin" panose="00000400000000000000" pitchFamily="2" charset="-78"/>
                </a:endParaRPr>
              </a:p>
              <a:p>
                <a:pPr marL="0" indent="0" algn="just" rtl="1">
                  <a:spcBef>
                    <a:spcPts val="300"/>
                  </a:spcBef>
                  <a:spcAft>
                    <a:spcPts val="300"/>
                  </a:spcAft>
                  <a:buNone/>
                </a:pPr>
                <a:endParaRPr lang="fa-IR" sz="2000" dirty="0">
                  <a:latin typeface="Times New Roman" panose="02020603050405020304" pitchFamily="18" charset="0"/>
                  <a:ea typeface="Times New Roman" panose="02020603050405020304" pitchFamily="18" charset="0"/>
                  <a:cs typeface="B Nazanin" panose="00000400000000000000" pitchFamily="2" charset="-78"/>
                </a:endParaRPr>
              </a:p>
              <a:p>
                <a:pPr marL="0" indent="0" algn="just" rtl="1">
                  <a:spcBef>
                    <a:spcPts val="300"/>
                  </a:spcBef>
                  <a:spcAft>
                    <a:spcPts val="300"/>
                  </a:spcAft>
                  <a:buNone/>
                </a:pPr>
                <a:endParaRPr lang="fa-IR" sz="2000" dirty="0">
                  <a:latin typeface="Times New Roman" panose="02020603050405020304" pitchFamily="18" charset="0"/>
                  <a:ea typeface="Times New Roman" panose="02020603050405020304" pitchFamily="18" charset="0"/>
                  <a:cs typeface="B Nazanin" panose="00000400000000000000" pitchFamily="2" charset="-78"/>
                </a:endParaRPr>
              </a:p>
              <a:p>
                <a:pPr marL="0" algn="just" rtl="1">
                  <a:spcBef>
                    <a:spcPts val="300"/>
                  </a:spcBef>
                  <a:spcAft>
                    <a:spcPts val="300"/>
                  </a:spcAft>
                </a:pPr>
                <a:endParaRPr lang="fa-IR"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algn="just" rtl="1">
                  <a:spcBef>
                    <a:spcPts val="300"/>
                  </a:spcBef>
                  <a:spcAft>
                    <a:spcPts val="300"/>
                  </a:spcAft>
                </a:pP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آمار و اطلاعات مورد نیاز در مطالعه حاضر از منابع آماری مختلفی از جمله شرکت مدیریت منابع آب، سازمان حفاظت محیط زیست، جهاد کشاورزی و سالنامه آماری سازمان جمع آوری میشود.</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0" algn="just" rtl="1">
                  <a:spcBef>
                    <a:spcPts val="300"/>
                  </a:spcBef>
                  <a:spcAft>
                    <a:spcPts val="300"/>
                  </a:spcAft>
                  <a:buNone/>
                </a:pPr>
                <a:endParaRPr lang="en-US" sz="2000" dirty="0">
                  <a:cs typeface="B Nazanin" panose="00000400000000000000" pitchFamily="2" charset="-78"/>
                </a:endParaRPr>
              </a:p>
              <a:p>
                <a:pPr marL="0" indent="0" algn="just" rtl="1">
                  <a:buNone/>
                </a:pPr>
                <a:endParaRPr lang="en-US" sz="2000" dirty="0">
                  <a:cs typeface="B Nazanin" panose="00000400000000000000" pitchFamily="2" charset="-78"/>
                </a:endParaRPr>
              </a:p>
            </p:txBody>
          </p:sp>
        </mc:Choice>
        <mc:Fallback xmlns="">
          <p:sp>
            <p:nvSpPr>
              <p:cNvPr id="7" name="Content Placeholder 6">
                <a:extLst>
                  <a:ext uri="{FF2B5EF4-FFF2-40B4-BE49-F238E27FC236}">
                    <a16:creationId xmlns:a16="http://schemas.microsoft.com/office/drawing/2014/main" id="{CD442CE5-F8ED-4F59-87AA-1AD0444EF037}"/>
                  </a:ext>
                </a:extLst>
              </p:cNvPr>
              <p:cNvSpPr>
                <a:spLocks noGrp="1" noRot="1" noChangeAspect="1" noMove="1" noResize="1" noEditPoints="1" noAdjustHandles="1" noChangeArrowheads="1" noChangeShapeType="1" noTextEdit="1"/>
              </p:cNvSpPr>
              <p:nvPr>
                <p:ph idx="1"/>
              </p:nvPr>
            </p:nvSpPr>
            <p:spPr>
              <a:xfrm>
                <a:off x="372141" y="2336873"/>
                <a:ext cx="11621386" cy="4191518"/>
              </a:xfrm>
              <a:blipFill>
                <a:blip r:embed="rId3"/>
                <a:stretch>
                  <a:fillRect l="-1102" t="-2035" r="-577"/>
                </a:stretch>
              </a:blipFill>
            </p:spPr>
            <p:txBody>
              <a:bodyPr/>
              <a:lstStyle/>
              <a:p>
                <a:r>
                  <a:rPr lang="en-US">
                    <a:noFill/>
                  </a:rPr>
                  <a:t> </a:t>
                </a:r>
              </a:p>
            </p:txBody>
          </p:sp>
        </mc:Fallback>
      </mc:AlternateContent>
      <p:pic>
        <p:nvPicPr>
          <p:cNvPr id="5" name="Picture 4">
            <a:extLst>
              <a:ext uri="{FF2B5EF4-FFF2-40B4-BE49-F238E27FC236}">
                <a16:creationId xmlns="" xmlns:a16="http://schemas.microsoft.com/office/drawing/2014/main" id="{BFA9809F-D5B0-42AC-AEA1-888B023B8A7B}"/>
              </a:ext>
            </a:extLst>
          </p:cNvPr>
          <p:cNvPicPr>
            <a:picLocks noChangeAspect="1"/>
          </p:cNvPicPr>
          <p:nvPr/>
        </p:nvPicPr>
        <p:blipFill>
          <a:blip r:embed="rId4"/>
          <a:stretch>
            <a:fillRect/>
          </a:stretch>
        </p:blipFill>
        <p:spPr>
          <a:xfrm>
            <a:off x="2388201" y="3605435"/>
            <a:ext cx="5480779" cy="1926503"/>
          </a:xfrm>
          <a:prstGeom prst="rect">
            <a:avLst/>
          </a:prstGeom>
        </p:spPr>
      </p:pic>
      <p:pic>
        <p:nvPicPr>
          <p:cNvPr id="6" name="Picture 5"/>
          <p:cNvPicPr>
            <a:picLocks noChangeAspect="1"/>
          </p:cNvPicPr>
          <p:nvPr/>
        </p:nvPicPr>
        <p:blipFill>
          <a:blip r:embed="rId5"/>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136239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فرضیه‌ها</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a:bodyPr>
          <a:lstStyle/>
          <a:p>
            <a:pPr marL="0" marR="0" algn="r" rtl="1">
              <a:spcBef>
                <a:spcPts val="300"/>
              </a:spcBef>
              <a:spcAft>
                <a:spcPts val="300"/>
              </a:spcAft>
            </a:pPr>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شاخص فقر آبی در استان همدان مطلوب نیست.</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algn="r" rtl="1"/>
            <a:r>
              <a:rPr lang="fa-IR" sz="2000" dirty="0">
                <a:effectLst/>
                <a:latin typeface="Times New Roman" panose="02020603050405020304" pitchFamily="18" charset="0"/>
                <a:ea typeface="Times New Roman" panose="02020603050405020304" pitchFamily="18" charset="0"/>
                <a:cs typeface="B Nazanin" panose="00000400000000000000" pitchFamily="2" charset="-78"/>
              </a:rPr>
              <a:t>مؤلفه منابع نسبت به سایر مؤلفه های شاخص فقر آبی در استان همدان در وضعیت بدتری قرار دارد.</a:t>
            </a:r>
            <a:endParaRPr lang="en-US" sz="2000" dirty="0">
              <a:cs typeface="B Nazanin" panose="00000400000000000000" pitchFamily="2" charset="-78"/>
            </a:endParaRPr>
          </a:p>
          <a:p>
            <a:pPr marL="0" indent="0" algn="just" rtl="1">
              <a:buNone/>
            </a:pPr>
            <a:endParaRPr lang="en-US" sz="20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896107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effectLst/>
                <a:latin typeface="Times New Roman" panose="02020603050405020304" pitchFamily="18" charset="0"/>
                <a:ea typeface="Calibri" panose="020F0502020204030204" pitchFamily="34" charset="0"/>
                <a:cs typeface="B Nazanin" panose="00000400000000000000" pitchFamily="2" charset="-78"/>
              </a:rPr>
              <a:t>در شاخص فقرآب، ابعاد مختلف موثر بر مدیریت منابع آب در نظر گرفته شده و ابزاری موثر و جامع برای تحلیل وجود منابع آب سطحی و ارتباط آن با نیازهای انسانی و زیست محیطی است. یکی از مهم­ترین مزایای شاخص فقرآب در نظر گرفتن ویژگی­های اقتصادی و اجتماعی جوامع همراه با تغییر ابعاد مختلف منابع آب سطحی است که می­تواند در مقیاس­های مختلف مکانی مورد استفاده قرار گیرد. این شاخص با توجه به پنج مولفه منابع، دسترسی، ظرفیت، مصرف و محیط توسط سالیوان تکمیل و ارائه شد. این برنامه به دنبال تعریف ابزاری جامع برای توضیح و تحلیل شرایط فقرآب در منطقه است</a:t>
            </a:r>
            <a:r>
              <a:rPr lang="fa-IR" sz="2000" dirty="0">
                <a:latin typeface="Times New Roman" panose="02020603050405020304" pitchFamily="18" charset="0"/>
                <a:ea typeface="Calibri" panose="020F0502020204030204" pitchFamily="34" charset="0"/>
                <a:cs typeface="B Nazanin" panose="00000400000000000000" pitchFamily="2" charset="-78"/>
              </a:rPr>
              <a:t>، </a:t>
            </a:r>
            <a:r>
              <a:rPr lang="fa-IR" sz="2000" dirty="0">
                <a:effectLst/>
                <a:latin typeface="Times New Roman" panose="02020603050405020304" pitchFamily="18" charset="0"/>
                <a:ea typeface="Calibri" panose="020F0502020204030204" pitchFamily="34" charset="0"/>
                <a:cs typeface="B Nazanin" panose="00000400000000000000" pitchFamily="2" charset="-78"/>
              </a:rPr>
              <a:t>هر مولفه از 15 متغیر تشکیل شده است، محاسبه شد. سلامی و طاهری ریکنده (1398) در </a:t>
            </a:r>
            <a:r>
              <a:rPr lang="fa-IR" sz="2000" dirty="0">
                <a:latin typeface="Times New Roman" panose="02020603050405020304" pitchFamily="18" charset="0"/>
                <a:ea typeface="Calibri" panose="020F0502020204030204" pitchFamily="34" charset="0"/>
                <a:cs typeface="B Nazanin" panose="00000400000000000000" pitchFamily="2" charset="-78"/>
              </a:rPr>
              <a:t>پژوهش </a:t>
            </a:r>
            <a:r>
              <a:rPr lang="fa-IR" sz="2000" dirty="0">
                <a:effectLst/>
                <a:latin typeface="Times New Roman" panose="02020603050405020304" pitchFamily="18" charset="0"/>
                <a:ea typeface="Calibri" panose="020F0502020204030204" pitchFamily="34" charset="0"/>
                <a:cs typeface="B Nazanin" panose="00000400000000000000" pitchFamily="2" charset="-78"/>
              </a:rPr>
              <a:t>خود نیز به این نتیجه رسیدند که بررسی پنج مولفه شاخص فقرآب در استان همدان نشان می­دهد که مولفه محیط­زیست در استان در مقایسه با سایر مولفه­ها از وضعیت بسیارخوبی برخوردار است. و مولفه منابع و مولفه مصرف در شرایط خوبی است و مولفه دسترسی در وضعیت نسبتاً خوبی است، اما مولفه ظرفیت در مقایسه با سایر مولفه­ها در وضعیت نسبتاً خوبی نیست و </a:t>
            </a:r>
            <a:r>
              <a:rPr lang="fa-IR" sz="2000" dirty="0">
                <a:cs typeface="B Nazanin" panose="00000400000000000000" pitchFamily="2" charset="-78"/>
              </a:rPr>
              <a:t>با توجه به 5 مولفه اشاره شده، شاخص فقرآبی در استان همدان در وضعیت امنیت متوسط قرار دارد، که نتایج مطالعه آنها با نتیجه این پژوهش مشابه و همسو است.</a:t>
            </a:r>
            <a:endParaRPr lang="en-US" sz="2000" dirty="0">
              <a:cs typeface="B Nazanin" panose="00000400000000000000" pitchFamily="2" charset="-78"/>
            </a:endParaRPr>
          </a:p>
          <a:p>
            <a:pPr marL="0" indent="0" algn="just" rtl="1">
              <a:buNone/>
            </a:pPr>
            <a:endParaRPr lang="en-US" sz="20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173579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تقدیر و تشکر</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1446027" y="3155580"/>
            <a:ext cx="9027043" cy="2330820"/>
          </a:xfrm>
        </p:spPr>
        <p:txBody>
          <a:bodyPr>
            <a:normAutofit/>
          </a:bodyPr>
          <a:lstStyle/>
          <a:p>
            <a:pPr marL="0" indent="0" algn="ctr" rtl="1">
              <a:buNone/>
            </a:pPr>
            <a:r>
              <a:rPr lang="fa-IR" sz="3200" kern="1200" dirty="0">
                <a:effectLst/>
                <a:latin typeface="Calibri" panose="020F0502020204030204" pitchFamily="34" charset="0"/>
                <a:ea typeface="Times New Roman" panose="02020603050405020304" pitchFamily="18" charset="0"/>
                <a:cs typeface="B Nazanin" panose="00000400000000000000" pitchFamily="2" charset="-78"/>
              </a:rPr>
              <a:t>در انتها از اساتید گرانقدر خودم جناب آقای دکتر بلالی و جناب آقای دکتر بنی اسدی به خاطر حمایت­های ­بی­دریغشان نسبت به بنده کمال تشکر و قدردانی را می­کنم.</a:t>
            </a:r>
            <a:endParaRPr lang="en-US" sz="3200" dirty="0">
              <a:effectLst/>
              <a:latin typeface="Times New Roman" panose="02020603050405020304" pitchFamily="18" charset="0"/>
              <a:ea typeface="Calibri" panose="020F0502020204030204" pitchFamily="34" charset="0"/>
              <a:cs typeface="B Nazanin" panose="00000400000000000000" pitchFamily="2" charset="-78"/>
            </a:endParaRPr>
          </a:p>
          <a:p>
            <a:pPr marL="0" indent="0" algn="ctr" rtl="1">
              <a:buNone/>
            </a:pPr>
            <a:endParaRPr lang="en-US" sz="3200" dirty="0">
              <a:cs typeface="B Nazanin" panose="00000400000000000000" pitchFamily="2" charset="-78"/>
            </a:endParaRPr>
          </a:p>
          <a:p>
            <a:pPr marL="0" indent="0" algn="ctr" rtl="1">
              <a:buNone/>
            </a:pPr>
            <a:endParaRPr lang="en-US" sz="32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422491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79</TotalTime>
  <Words>1722</Words>
  <Application>Microsoft Office PowerPoint</Application>
  <PresentationFormat>Widescreen</PresentationFormat>
  <Paragraphs>67</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B Zar</vt:lpstr>
      <vt:lpstr>Zar</vt:lpstr>
      <vt:lpstr>Trebuchet MS</vt:lpstr>
      <vt:lpstr>B Nazanin</vt:lpstr>
      <vt:lpstr>B Titr</vt:lpstr>
      <vt:lpstr>Calibri</vt:lpstr>
      <vt:lpstr>Times New Roman</vt:lpstr>
      <vt:lpstr>Arial</vt:lpstr>
      <vt:lpstr>Cambria Math</vt:lpstr>
      <vt:lpstr>Arial Rounded MT Bold</vt:lpstr>
      <vt:lpstr>Berlin</vt:lpstr>
      <vt:lpstr>ارزیابی شاخص فقرآبی در استان همدان</vt:lpstr>
      <vt:lpstr>چکیده</vt:lpstr>
      <vt:lpstr>مقدمه</vt:lpstr>
      <vt:lpstr>مقدمه</vt:lpstr>
      <vt:lpstr>روش‌ انجام تحقیق</vt:lpstr>
      <vt:lpstr>روش‌ انجام تحقیق</vt:lpstr>
      <vt:lpstr>فرضیه‌ها</vt:lpstr>
      <vt:lpstr>بحث و نتیجه‌گیری</vt:lpstr>
      <vt:lpstr>تقدیر و تشکر</vt:lpstr>
      <vt:lpstr>منابع</vt:lpstr>
      <vt:lpstr>منابع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Manouchehr</cp:lastModifiedBy>
  <cp:revision>47</cp:revision>
  <dcterms:created xsi:type="dcterms:W3CDTF">2020-11-15T07:43:14Z</dcterms:created>
  <dcterms:modified xsi:type="dcterms:W3CDTF">2020-12-05T08:11:14Z</dcterms:modified>
</cp:coreProperties>
</file>